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6" r:id="rId1"/>
  </p:sldMasterIdLst>
  <p:notesMasterIdLst>
    <p:notesMasterId r:id="rId43"/>
  </p:notesMasterIdLst>
  <p:sldIdLst>
    <p:sldId id="256" r:id="rId2"/>
    <p:sldId id="286" r:id="rId3"/>
    <p:sldId id="289" r:id="rId4"/>
    <p:sldId id="294" r:id="rId5"/>
    <p:sldId id="291" r:id="rId6"/>
    <p:sldId id="292" r:id="rId7"/>
    <p:sldId id="265" r:id="rId8"/>
    <p:sldId id="257" r:id="rId9"/>
    <p:sldId id="269" r:id="rId10"/>
    <p:sldId id="303" r:id="rId11"/>
    <p:sldId id="302" r:id="rId12"/>
    <p:sldId id="287" r:id="rId13"/>
    <p:sldId id="288" r:id="rId14"/>
    <p:sldId id="285" r:id="rId15"/>
    <p:sldId id="264" r:id="rId16"/>
    <p:sldId id="263" r:id="rId17"/>
    <p:sldId id="258" r:id="rId18"/>
    <p:sldId id="274" r:id="rId19"/>
    <p:sldId id="298" r:id="rId20"/>
    <p:sldId id="276" r:id="rId21"/>
    <p:sldId id="300" r:id="rId22"/>
    <p:sldId id="299" r:id="rId23"/>
    <p:sldId id="279" r:id="rId24"/>
    <p:sldId id="272" r:id="rId25"/>
    <p:sldId id="278" r:id="rId26"/>
    <p:sldId id="275" r:id="rId27"/>
    <p:sldId id="293" r:id="rId28"/>
    <p:sldId id="267" r:id="rId29"/>
    <p:sldId id="271" r:id="rId30"/>
    <p:sldId id="270" r:id="rId31"/>
    <p:sldId id="281" r:id="rId32"/>
    <p:sldId id="277" r:id="rId33"/>
    <p:sldId id="283" r:id="rId34"/>
    <p:sldId id="273" r:id="rId35"/>
    <p:sldId id="301" r:id="rId36"/>
    <p:sldId id="260" r:id="rId37"/>
    <p:sldId id="262" r:id="rId38"/>
    <p:sldId id="261" r:id="rId39"/>
    <p:sldId id="268" r:id="rId40"/>
    <p:sldId id="284" r:id="rId41"/>
    <p:sldId id="29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posal" id="{C1C348F2-2D4A-8848-9AA9-4E6C166BE940}">
          <p14:sldIdLst>
            <p14:sldId id="256"/>
            <p14:sldId id="286"/>
            <p14:sldId id="289"/>
            <p14:sldId id="294"/>
            <p14:sldId id="291"/>
            <p14:sldId id="292"/>
            <p14:sldId id="265"/>
            <p14:sldId id="257"/>
            <p14:sldId id="269"/>
            <p14:sldId id="303"/>
            <p14:sldId id="302"/>
            <p14:sldId id="287"/>
            <p14:sldId id="288"/>
            <p14:sldId id="285"/>
            <p14:sldId id="264"/>
            <p14:sldId id="263"/>
            <p14:sldId id="258"/>
            <p14:sldId id="274"/>
            <p14:sldId id="298"/>
            <p14:sldId id="276"/>
            <p14:sldId id="300"/>
            <p14:sldId id="299"/>
            <p14:sldId id="279"/>
            <p14:sldId id="272"/>
            <p14:sldId id="278"/>
            <p14:sldId id="275"/>
            <p14:sldId id="293"/>
            <p14:sldId id="267"/>
            <p14:sldId id="271"/>
            <p14:sldId id="270"/>
            <p14:sldId id="281"/>
            <p14:sldId id="277"/>
            <p14:sldId id="283"/>
            <p14:sldId id="273"/>
            <p14:sldId id="301"/>
            <p14:sldId id="260"/>
            <p14:sldId id="262"/>
            <p14:sldId id="261"/>
            <p14:sldId id="268"/>
            <p14:sldId id="284"/>
          </p14:sldIdLst>
        </p14:section>
        <p14:section name="Dessertation" id="{2C638643-F6A3-324B-94FC-51BC1D63925B}">
          <p14:sldIdLst>
            <p14:sldId id="295"/>
          </p14:sldIdLst>
        </p14:section>
        <p14:section name="Ideas" id="{BC74FB5B-135E-9E4E-AD1D-20FADE7DE400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yeongan Kwon" initials="KK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80740"/>
  </p:normalViewPr>
  <p:slideViewPr>
    <p:cSldViewPr snapToGrid="0" snapToObjects="1">
      <p:cViewPr>
        <p:scale>
          <a:sx n="79" d="100"/>
          <a:sy n="79" d="100"/>
        </p:scale>
        <p:origin x="312" y="3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0" d="100"/>
        <a:sy n="12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>
        <p:scale>
          <a:sx n="177" d="100"/>
          <a:sy n="177" d="100"/>
        </p:scale>
        <p:origin x="1128" y="-16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commentAuthors" Target="commentAuthors.xml"/><Relationship Id="rId4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77C71B-1511-EA4D-98AA-F0B32F73C270}" type="doc">
      <dgm:prSet loTypeId="urn:microsoft.com/office/officeart/2005/8/layout/hProcess11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0B8208-7308-CA45-8D9B-E803CFDED966}">
      <dgm:prSet phldrT="[Text]"/>
      <dgm:spPr/>
      <dgm:t>
        <a:bodyPr/>
        <a:lstStyle/>
        <a:p>
          <a:r>
            <a:rPr lang="en-US" dirty="0" smtClean="0"/>
            <a:t>Fall 2011</a:t>
          </a:r>
          <a:endParaRPr lang="en-US" dirty="0"/>
        </a:p>
      </dgm:t>
    </dgm:pt>
    <dgm:pt modelId="{30478E61-F62A-2445-8E97-F4D463CAB3A8}" type="parTrans" cxnId="{3112B642-A744-E748-B3A8-C1F9D2FC11A6}">
      <dgm:prSet/>
      <dgm:spPr/>
      <dgm:t>
        <a:bodyPr/>
        <a:lstStyle/>
        <a:p>
          <a:endParaRPr lang="en-US"/>
        </a:p>
      </dgm:t>
    </dgm:pt>
    <dgm:pt modelId="{77732B1B-6554-E148-873E-34DDE1169395}" type="sibTrans" cxnId="{3112B642-A744-E748-B3A8-C1F9D2FC11A6}">
      <dgm:prSet/>
      <dgm:spPr/>
      <dgm:t>
        <a:bodyPr/>
        <a:lstStyle/>
        <a:p>
          <a:endParaRPr lang="en-US"/>
        </a:p>
      </dgm:t>
    </dgm:pt>
    <dgm:pt modelId="{9E2299D4-6776-7E47-9F1F-D111AEC0D028}">
      <dgm:prSet phldrT="[Text]"/>
      <dgm:spPr/>
      <dgm:t>
        <a:bodyPr/>
        <a:lstStyle/>
        <a:p>
          <a:r>
            <a:rPr lang="en-US" dirty="0" smtClean="0"/>
            <a:t>Started my PhD</a:t>
          </a:r>
          <a:endParaRPr lang="en-US" dirty="0"/>
        </a:p>
      </dgm:t>
    </dgm:pt>
    <dgm:pt modelId="{38E2D86E-6063-AA4A-B76D-66003EEE4A8F}" type="parTrans" cxnId="{8CE0BD78-A3AC-3D4C-B225-EB84306EBA31}">
      <dgm:prSet/>
      <dgm:spPr/>
      <dgm:t>
        <a:bodyPr/>
        <a:lstStyle/>
        <a:p>
          <a:endParaRPr lang="en-US"/>
        </a:p>
      </dgm:t>
    </dgm:pt>
    <dgm:pt modelId="{27B3F665-AF2F-2D46-A133-CD3176BCE009}" type="sibTrans" cxnId="{8CE0BD78-A3AC-3D4C-B225-EB84306EBA31}">
      <dgm:prSet/>
      <dgm:spPr/>
      <dgm:t>
        <a:bodyPr/>
        <a:lstStyle/>
        <a:p>
          <a:endParaRPr lang="en-US"/>
        </a:p>
      </dgm:t>
    </dgm:pt>
    <dgm:pt modelId="{28C8CF04-EF8B-964D-B42E-EA8D531903D2}">
      <dgm:prSet phldrT="[Text]"/>
      <dgm:spPr/>
      <dgm:t>
        <a:bodyPr/>
        <a:lstStyle/>
        <a:p>
          <a:r>
            <a:rPr lang="en-US" dirty="0" smtClean="0"/>
            <a:t>Fall 2013</a:t>
          </a:r>
          <a:endParaRPr lang="en-US" dirty="0"/>
        </a:p>
      </dgm:t>
    </dgm:pt>
    <dgm:pt modelId="{2F26239E-9C6E-8143-8B17-8715631B7754}" type="parTrans" cxnId="{59F109AB-91B3-F843-B46C-0D09568EA395}">
      <dgm:prSet/>
      <dgm:spPr/>
      <dgm:t>
        <a:bodyPr/>
        <a:lstStyle/>
        <a:p>
          <a:endParaRPr lang="en-US"/>
        </a:p>
      </dgm:t>
    </dgm:pt>
    <dgm:pt modelId="{31F2B9E1-FF5E-D34D-BEDA-4C9AB86D8095}" type="sibTrans" cxnId="{59F109AB-91B3-F843-B46C-0D09568EA395}">
      <dgm:prSet/>
      <dgm:spPr/>
      <dgm:t>
        <a:bodyPr/>
        <a:lstStyle/>
        <a:p>
          <a:endParaRPr lang="en-US"/>
        </a:p>
      </dgm:t>
    </dgm:pt>
    <dgm:pt modelId="{7E48A2A2-4096-A249-B0D9-7349CFCA1880}">
      <dgm:prSet phldrT="[Text]"/>
      <dgm:spPr/>
      <dgm:t>
        <a:bodyPr/>
        <a:lstStyle/>
        <a:p>
          <a:r>
            <a:rPr lang="en-US" dirty="0" smtClean="0"/>
            <a:t>iPhone app</a:t>
          </a:r>
          <a:endParaRPr lang="en-US" dirty="0"/>
        </a:p>
      </dgm:t>
    </dgm:pt>
    <dgm:pt modelId="{1913952A-54D6-5D44-954C-034EA8DBCBC9}" type="parTrans" cxnId="{331D09F5-C6BD-CF45-A30D-948061198B10}">
      <dgm:prSet/>
      <dgm:spPr/>
      <dgm:t>
        <a:bodyPr/>
        <a:lstStyle/>
        <a:p>
          <a:endParaRPr lang="en-US"/>
        </a:p>
      </dgm:t>
    </dgm:pt>
    <dgm:pt modelId="{CA194531-0CF2-6A4A-986A-5693EEBF4CCD}" type="sibTrans" cxnId="{331D09F5-C6BD-CF45-A30D-948061198B10}">
      <dgm:prSet/>
      <dgm:spPr/>
      <dgm:t>
        <a:bodyPr/>
        <a:lstStyle/>
        <a:p>
          <a:endParaRPr lang="en-US"/>
        </a:p>
      </dgm:t>
    </dgm:pt>
    <dgm:pt modelId="{41A490A2-519D-AF44-A671-21645CF6D3B6}">
      <dgm:prSet phldrT="[Text]"/>
      <dgm:spPr/>
      <dgm:t>
        <a:bodyPr/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Graduation</a:t>
          </a:r>
          <a:endParaRPr lang="en-US" dirty="0"/>
        </a:p>
      </dgm:t>
    </dgm:pt>
    <dgm:pt modelId="{DAA64078-1647-A748-949A-25D0E40B4F29}" type="parTrans" cxnId="{7E061E30-24A9-9541-A4F2-0BB21F2AFF33}">
      <dgm:prSet/>
      <dgm:spPr/>
      <dgm:t>
        <a:bodyPr/>
        <a:lstStyle/>
        <a:p>
          <a:endParaRPr lang="en-US"/>
        </a:p>
      </dgm:t>
    </dgm:pt>
    <dgm:pt modelId="{A66BBC2D-CB97-CE4F-B8CF-D81B38B5E914}" type="sibTrans" cxnId="{7E061E30-24A9-9541-A4F2-0BB21F2AFF33}">
      <dgm:prSet/>
      <dgm:spPr/>
      <dgm:t>
        <a:bodyPr/>
        <a:lstStyle/>
        <a:p>
          <a:endParaRPr lang="en-US"/>
        </a:p>
      </dgm:t>
    </dgm:pt>
    <dgm:pt modelId="{3E66EBDA-1608-4447-B1B8-2C2B24E625A8}">
      <dgm:prSet/>
      <dgm:spPr/>
      <dgm:t>
        <a:bodyPr/>
        <a:lstStyle/>
        <a:p>
          <a:r>
            <a:rPr lang="en-US" dirty="0" smtClean="0"/>
            <a:t>Fall 2015</a:t>
          </a:r>
          <a:endParaRPr lang="en-US" dirty="0"/>
        </a:p>
      </dgm:t>
    </dgm:pt>
    <dgm:pt modelId="{40E0BAE5-B638-4347-837D-53873427BFF4}" type="parTrans" cxnId="{045AB048-2BB8-FF43-8D5F-F4D02D9FD46C}">
      <dgm:prSet/>
      <dgm:spPr/>
      <dgm:t>
        <a:bodyPr/>
        <a:lstStyle/>
        <a:p>
          <a:endParaRPr lang="en-US"/>
        </a:p>
      </dgm:t>
    </dgm:pt>
    <dgm:pt modelId="{8C815860-4D5A-B746-A6C3-9FE1A4E6C7EC}" type="sibTrans" cxnId="{045AB048-2BB8-FF43-8D5F-F4D02D9FD46C}">
      <dgm:prSet/>
      <dgm:spPr/>
      <dgm:t>
        <a:bodyPr/>
        <a:lstStyle/>
        <a:p>
          <a:endParaRPr lang="en-US"/>
        </a:p>
      </dgm:t>
    </dgm:pt>
    <dgm:pt modelId="{18AFFD78-0A50-734A-9883-4A09D06299DC}">
      <dgm:prSet/>
      <dgm:spPr/>
      <dgm:t>
        <a:bodyPr/>
        <a:lstStyle/>
        <a:p>
          <a:r>
            <a:rPr lang="en-US" dirty="0" smtClean="0"/>
            <a:t>Fall 2012</a:t>
          </a:r>
          <a:endParaRPr lang="en-US" dirty="0"/>
        </a:p>
      </dgm:t>
    </dgm:pt>
    <dgm:pt modelId="{289F11A9-ACFE-1648-BC18-617B3809163F}" type="parTrans" cxnId="{112F8F13-6547-D546-9252-C7EAE4AB07D5}">
      <dgm:prSet/>
      <dgm:spPr/>
      <dgm:t>
        <a:bodyPr/>
        <a:lstStyle/>
        <a:p>
          <a:endParaRPr lang="en-US"/>
        </a:p>
      </dgm:t>
    </dgm:pt>
    <dgm:pt modelId="{967EE32B-5609-8C45-87F5-9D1D6EEA09D4}" type="sibTrans" cxnId="{112F8F13-6547-D546-9252-C7EAE4AB07D5}">
      <dgm:prSet/>
      <dgm:spPr/>
      <dgm:t>
        <a:bodyPr/>
        <a:lstStyle/>
        <a:p>
          <a:endParaRPr lang="en-US"/>
        </a:p>
      </dgm:t>
    </dgm:pt>
    <dgm:pt modelId="{F9A23732-1FA3-7D41-8BED-CA4FC1A1861C}">
      <dgm:prSet/>
      <dgm:spPr/>
      <dgm:t>
        <a:bodyPr/>
        <a:lstStyle/>
        <a:p>
          <a:r>
            <a:rPr lang="en-US" dirty="0" smtClean="0"/>
            <a:t>User Portrait</a:t>
          </a:r>
          <a:endParaRPr lang="en-US" dirty="0"/>
        </a:p>
      </dgm:t>
    </dgm:pt>
    <dgm:pt modelId="{2448130F-17DF-EF40-83EA-0E5608A05E6A}" type="parTrans" cxnId="{CCF99F44-44A1-8641-9EA2-69C791E3F25E}">
      <dgm:prSet/>
      <dgm:spPr/>
      <dgm:t>
        <a:bodyPr/>
        <a:lstStyle/>
        <a:p>
          <a:endParaRPr lang="en-US"/>
        </a:p>
      </dgm:t>
    </dgm:pt>
    <dgm:pt modelId="{349F5F2E-F6A1-BA4B-A292-2F7939A67E86}" type="sibTrans" cxnId="{CCF99F44-44A1-8641-9EA2-69C791E3F25E}">
      <dgm:prSet/>
      <dgm:spPr/>
      <dgm:t>
        <a:bodyPr/>
        <a:lstStyle/>
        <a:p>
          <a:endParaRPr lang="en-US"/>
        </a:p>
      </dgm:t>
    </dgm:pt>
    <dgm:pt modelId="{CDF8DEBF-0708-194B-AD77-B8277652D6B7}">
      <dgm:prSet phldrT="[Text]"/>
      <dgm:spPr/>
      <dgm:t>
        <a:bodyPr/>
        <a:lstStyle/>
        <a:p>
          <a:r>
            <a:rPr lang="en-US" dirty="0" smtClean="0"/>
            <a:t>Scholar Plot</a:t>
          </a:r>
          <a:endParaRPr lang="en-US" dirty="0"/>
        </a:p>
      </dgm:t>
    </dgm:pt>
    <dgm:pt modelId="{59EB734C-AAC0-F74B-B3AD-84A41DE0FA4E}" type="parTrans" cxnId="{AF0C5DE4-8CF4-844C-883C-D036071A71CF}">
      <dgm:prSet/>
      <dgm:spPr/>
      <dgm:t>
        <a:bodyPr/>
        <a:lstStyle/>
        <a:p>
          <a:endParaRPr lang="en-US"/>
        </a:p>
      </dgm:t>
    </dgm:pt>
    <dgm:pt modelId="{2721F53F-EE41-CD4F-967D-CC7D2F4CEF63}" type="sibTrans" cxnId="{AF0C5DE4-8CF4-844C-883C-D036071A71CF}">
      <dgm:prSet/>
      <dgm:spPr/>
      <dgm:t>
        <a:bodyPr/>
        <a:lstStyle/>
        <a:p>
          <a:endParaRPr lang="en-US"/>
        </a:p>
      </dgm:t>
    </dgm:pt>
    <dgm:pt modelId="{BEFCFD01-A87A-0243-BD74-C698BD247069}">
      <dgm:prSet/>
      <dgm:spPr/>
      <dgm:t>
        <a:bodyPr/>
        <a:lstStyle/>
        <a:p>
          <a:r>
            <a:rPr lang="en-US" dirty="0" smtClean="0"/>
            <a:t>Proposal</a:t>
          </a:r>
          <a:endParaRPr lang="en-US" dirty="0"/>
        </a:p>
      </dgm:t>
    </dgm:pt>
    <dgm:pt modelId="{8CBDD25E-89A6-5344-AA66-F6E56CE66F44}" type="parTrans" cxnId="{50DE3CD6-E9BC-704C-83FE-D8A7BC01E66E}">
      <dgm:prSet/>
      <dgm:spPr/>
      <dgm:t>
        <a:bodyPr/>
        <a:lstStyle/>
        <a:p>
          <a:endParaRPr lang="en-US"/>
        </a:p>
      </dgm:t>
    </dgm:pt>
    <dgm:pt modelId="{55AA7972-7C90-B541-AE3D-7CC6F5DB2349}" type="sibTrans" cxnId="{50DE3CD6-E9BC-704C-83FE-D8A7BC01E66E}">
      <dgm:prSet/>
      <dgm:spPr/>
      <dgm:t>
        <a:bodyPr/>
        <a:lstStyle/>
        <a:p>
          <a:endParaRPr lang="en-US"/>
        </a:p>
      </dgm:t>
    </dgm:pt>
    <dgm:pt modelId="{99D94A74-EC62-F14B-8A8C-E5747962A894}">
      <dgm:prSet phldrT="[Text]"/>
      <dgm:spPr/>
      <dgm:t>
        <a:bodyPr/>
        <a:lstStyle/>
        <a:p>
          <a:pPr marL="114300" lvl="1" indent="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dirty="0" smtClean="0"/>
        </a:p>
      </dgm:t>
    </dgm:pt>
    <dgm:pt modelId="{16ECEEC8-D0A0-1A49-96AA-E7E4053EABCE}" type="parTrans" cxnId="{3F240EC3-5BDC-744E-9824-EE9A424B11D4}">
      <dgm:prSet/>
      <dgm:spPr/>
      <dgm:t>
        <a:bodyPr/>
        <a:lstStyle/>
        <a:p>
          <a:endParaRPr lang="en-US"/>
        </a:p>
      </dgm:t>
    </dgm:pt>
    <dgm:pt modelId="{407A644F-B0C0-0A4D-B3C6-6E9013E07FAC}" type="sibTrans" cxnId="{3F240EC3-5BDC-744E-9824-EE9A424B11D4}">
      <dgm:prSet/>
      <dgm:spPr/>
      <dgm:t>
        <a:bodyPr/>
        <a:lstStyle/>
        <a:p>
          <a:endParaRPr lang="en-US"/>
        </a:p>
      </dgm:t>
    </dgm:pt>
    <dgm:pt modelId="{AE74B80C-B3E8-8548-9731-3ECD738038D8}">
      <dgm:prSet/>
      <dgm:spPr/>
      <dgm:t>
        <a:bodyPr/>
        <a:lstStyle/>
        <a:p>
          <a:r>
            <a:rPr lang="en-US" dirty="0" smtClean="0"/>
            <a:t>Fall 2014</a:t>
          </a:r>
          <a:endParaRPr lang="en-US" dirty="0"/>
        </a:p>
      </dgm:t>
    </dgm:pt>
    <dgm:pt modelId="{C7323C1C-973D-5D42-A76B-7DC8847BDBBB}" type="parTrans" cxnId="{E88974A0-6299-0044-B354-9FF77CB41E1D}">
      <dgm:prSet/>
      <dgm:spPr/>
      <dgm:t>
        <a:bodyPr/>
        <a:lstStyle/>
        <a:p>
          <a:endParaRPr lang="en-US"/>
        </a:p>
      </dgm:t>
    </dgm:pt>
    <dgm:pt modelId="{A0135124-1F73-934F-9DDF-BDB28187D620}" type="sibTrans" cxnId="{E88974A0-6299-0044-B354-9FF77CB41E1D}">
      <dgm:prSet/>
      <dgm:spPr/>
      <dgm:t>
        <a:bodyPr/>
        <a:lstStyle/>
        <a:p>
          <a:endParaRPr lang="en-US"/>
        </a:p>
      </dgm:t>
    </dgm:pt>
    <dgm:pt modelId="{9B4B2C8E-53DD-AC44-8930-E681FA0AF8B6}">
      <dgm:prSet/>
      <dgm:spPr/>
      <dgm:t>
        <a:bodyPr/>
        <a:lstStyle/>
        <a:p>
          <a:r>
            <a:rPr lang="en-US" dirty="0" smtClean="0"/>
            <a:t>ACM </a:t>
          </a:r>
          <a:r>
            <a:rPr lang="en-US" dirty="0" err="1" smtClean="0"/>
            <a:t>UbiComp</a:t>
          </a:r>
          <a:endParaRPr lang="en-US" dirty="0"/>
        </a:p>
      </dgm:t>
    </dgm:pt>
    <dgm:pt modelId="{8EE619E5-4471-8A4C-9081-A283FC555A22}" type="parTrans" cxnId="{52C6557A-9E08-6D41-BD93-C209D179D7B3}">
      <dgm:prSet/>
      <dgm:spPr/>
      <dgm:t>
        <a:bodyPr/>
        <a:lstStyle/>
        <a:p>
          <a:endParaRPr lang="en-US"/>
        </a:p>
      </dgm:t>
    </dgm:pt>
    <dgm:pt modelId="{2EB8ABED-CDEC-D545-AFA5-76690798AD21}" type="sibTrans" cxnId="{52C6557A-9E08-6D41-BD93-C209D179D7B3}">
      <dgm:prSet/>
      <dgm:spPr/>
      <dgm:t>
        <a:bodyPr/>
        <a:lstStyle/>
        <a:p>
          <a:endParaRPr lang="en-US"/>
        </a:p>
      </dgm:t>
    </dgm:pt>
    <dgm:pt modelId="{88BA2029-3589-3A45-BE28-E3425FFC3D2F}">
      <dgm:prSet/>
      <dgm:spPr/>
      <dgm:t>
        <a:bodyPr/>
        <a:lstStyle/>
        <a:p>
          <a:r>
            <a:rPr lang="en-US" dirty="0" smtClean="0"/>
            <a:t>IEEE VIS</a:t>
          </a:r>
          <a:endParaRPr lang="en-US" dirty="0"/>
        </a:p>
      </dgm:t>
    </dgm:pt>
    <dgm:pt modelId="{ED33EB33-4F6C-2941-838C-27E5039E197A}" type="parTrans" cxnId="{D99D1405-C4B3-2746-B3A8-956416B7A50F}">
      <dgm:prSet/>
      <dgm:spPr/>
      <dgm:t>
        <a:bodyPr/>
        <a:lstStyle/>
        <a:p>
          <a:endParaRPr lang="en-US"/>
        </a:p>
      </dgm:t>
    </dgm:pt>
    <dgm:pt modelId="{AAE382EC-19B4-2A4E-97FB-CA202733A6AE}" type="sibTrans" cxnId="{D99D1405-C4B3-2746-B3A8-956416B7A50F}">
      <dgm:prSet/>
      <dgm:spPr/>
      <dgm:t>
        <a:bodyPr/>
        <a:lstStyle/>
        <a:p>
          <a:endParaRPr lang="en-US"/>
        </a:p>
      </dgm:t>
    </dgm:pt>
    <dgm:pt modelId="{CC73A78D-5E46-E745-8004-D0CCCFCC4D79}">
      <dgm:prSet/>
      <dgm:spPr/>
      <dgm:t>
        <a:bodyPr/>
        <a:lstStyle/>
        <a:p>
          <a:r>
            <a:rPr lang="en-US" dirty="0" smtClean="0"/>
            <a:t>First</a:t>
          </a:r>
          <a:r>
            <a:rPr lang="en-US" baseline="0" dirty="0" smtClean="0"/>
            <a:t> Publication</a:t>
          </a:r>
          <a:endParaRPr lang="en-US" dirty="0"/>
        </a:p>
      </dgm:t>
    </dgm:pt>
    <dgm:pt modelId="{5B7D80DD-E0BD-E843-B61D-60852787C532}" type="parTrans" cxnId="{BB24C677-297E-744C-B7ED-E61F6E93F2E5}">
      <dgm:prSet/>
      <dgm:spPr/>
      <dgm:t>
        <a:bodyPr/>
        <a:lstStyle/>
        <a:p>
          <a:endParaRPr lang="en-US"/>
        </a:p>
      </dgm:t>
    </dgm:pt>
    <dgm:pt modelId="{02B1EA66-0B6F-644C-959C-13009E88D9ED}" type="sibTrans" cxnId="{BB24C677-297E-744C-B7ED-E61F6E93F2E5}">
      <dgm:prSet/>
      <dgm:spPr/>
      <dgm:t>
        <a:bodyPr/>
        <a:lstStyle/>
        <a:p>
          <a:endParaRPr lang="en-US"/>
        </a:p>
      </dgm:t>
    </dgm:pt>
    <dgm:pt modelId="{05547859-B79E-9B4F-B5AA-C78F32E790E3}">
      <dgm:prSet/>
      <dgm:spPr/>
      <dgm:t>
        <a:bodyPr/>
        <a:lstStyle/>
        <a:p>
          <a:r>
            <a:rPr lang="en-US" dirty="0" err="1" smtClean="0"/>
            <a:t>GRaSP</a:t>
          </a:r>
          <a:r>
            <a:rPr lang="en-US" dirty="0" smtClean="0"/>
            <a:t> Poster Presentation</a:t>
          </a:r>
          <a:endParaRPr lang="en-US" dirty="0"/>
        </a:p>
      </dgm:t>
    </dgm:pt>
    <dgm:pt modelId="{3C6F3A2E-5494-2F41-A719-6A14EF6BFA56}" type="parTrans" cxnId="{C89BF3F2-C185-D04A-A13C-6BCCC933854B}">
      <dgm:prSet/>
      <dgm:spPr/>
      <dgm:t>
        <a:bodyPr/>
        <a:lstStyle/>
        <a:p>
          <a:endParaRPr lang="en-US"/>
        </a:p>
      </dgm:t>
    </dgm:pt>
    <dgm:pt modelId="{8B3CF551-0387-B443-9B10-D61AFF96AD5C}" type="sibTrans" cxnId="{C89BF3F2-C185-D04A-A13C-6BCCC933854B}">
      <dgm:prSet/>
      <dgm:spPr/>
      <dgm:t>
        <a:bodyPr/>
        <a:lstStyle/>
        <a:p>
          <a:endParaRPr lang="en-US"/>
        </a:p>
      </dgm:t>
    </dgm:pt>
    <dgm:pt modelId="{4A11E084-E4C5-3B4F-9B07-838456963AB7}">
      <dgm:prSet/>
      <dgm:spPr/>
      <dgm:t>
        <a:bodyPr/>
        <a:lstStyle/>
        <a:p>
          <a:r>
            <a:rPr lang="en-US" dirty="0" err="1" smtClean="0"/>
            <a:t>GRaSP</a:t>
          </a:r>
          <a:r>
            <a:rPr lang="en-US" dirty="0" smtClean="0"/>
            <a:t> Poster Presentation</a:t>
          </a:r>
          <a:endParaRPr lang="en-US" dirty="0"/>
        </a:p>
      </dgm:t>
    </dgm:pt>
    <dgm:pt modelId="{F4C6F607-8BB8-9C4A-8BF2-55C790644CB3}" type="parTrans" cxnId="{809A5D0C-99FD-1447-8A1C-1FCA9AC5FCB1}">
      <dgm:prSet/>
      <dgm:spPr/>
      <dgm:t>
        <a:bodyPr/>
        <a:lstStyle/>
        <a:p>
          <a:endParaRPr lang="en-US"/>
        </a:p>
      </dgm:t>
    </dgm:pt>
    <dgm:pt modelId="{AFEC94DC-284F-C04E-81C1-0F495DF4C1AB}" type="sibTrans" cxnId="{809A5D0C-99FD-1447-8A1C-1FCA9AC5FCB1}">
      <dgm:prSet/>
      <dgm:spPr/>
      <dgm:t>
        <a:bodyPr/>
        <a:lstStyle/>
        <a:p>
          <a:endParaRPr lang="en-US"/>
        </a:p>
      </dgm:t>
    </dgm:pt>
    <dgm:pt modelId="{A83EB08D-C742-324E-BB64-4CAA677CDC8B}">
      <dgm:prSet phldrT="[Text]"/>
      <dgm:spPr/>
      <dgm:t>
        <a:bodyPr/>
        <a:lstStyle/>
        <a:p>
          <a:pPr marL="114300" lvl="1" indent="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dirty="0"/>
        </a:p>
      </dgm:t>
    </dgm:pt>
    <dgm:pt modelId="{87DA3CE1-0D2F-1D44-8EC1-6F14DA4D6F61}" type="parTrans" cxnId="{97853CC4-CD5C-3C4F-94E1-3FD363C14731}">
      <dgm:prSet/>
      <dgm:spPr/>
      <dgm:t>
        <a:bodyPr/>
        <a:lstStyle/>
        <a:p>
          <a:endParaRPr lang="en-US"/>
        </a:p>
      </dgm:t>
    </dgm:pt>
    <dgm:pt modelId="{95139448-5A0B-9D45-9BE1-06F8AA048772}" type="sibTrans" cxnId="{97853CC4-CD5C-3C4F-94E1-3FD363C14731}">
      <dgm:prSet/>
      <dgm:spPr/>
      <dgm:t>
        <a:bodyPr/>
        <a:lstStyle/>
        <a:p>
          <a:endParaRPr lang="en-US"/>
        </a:p>
      </dgm:t>
    </dgm:pt>
    <dgm:pt modelId="{755568E6-FE9C-4243-AD37-D1E5C06BEC65}" type="pres">
      <dgm:prSet presAssocID="{9277C71B-1511-EA4D-98AA-F0B32F73C27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B291DA2-A910-DE4A-B78C-3743E9CA7EC4}" type="pres">
      <dgm:prSet presAssocID="{9277C71B-1511-EA4D-98AA-F0B32F73C270}" presName="arrow" presStyleLbl="bgShp" presStyleIdx="0" presStyleCnt="1"/>
      <dgm:spPr/>
    </dgm:pt>
    <dgm:pt modelId="{69E4C19B-89A0-1446-8FDD-1888169EF13C}" type="pres">
      <dgm:prSet presAssocID="{9277C71B-1511-EA4D-98AA-F0B32F73C270}" presName="points" presStyleCnt="0"/>
      <dgm:spPr/>
    </dgm:pt>
    <dgm:pt modelId="{17F62476-ED72-794E-8A9A-FDB7FA97037D}" type="pres">
      <dgm:prSet presAssocID="{3D0B8208-7308-CA45-8D9B-E803CFDED966}" presName="compositeA" presStyleCnt="0"/>
      <dgm:spPr/>
    </dgm:pt>
    <dgm:pt modelId="{1B8D9683-DD4C-094C-9465-984844920CAA}" type="pres">
      <dgm:prSet presAssocID="{3D0B8208-7308-CA45-8D9B-E803CFDED966}" presName="textA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EAE743-7C7C-1B4C-B83C-BCB7EBE39B70}" type="pres">
      <dgm:prSet presAssocID="{3D0B8208-7308-CA45-8D9B-E803CFDED966}" presName="circleA" presStyleLbl="node1" presStyleIdx="0" presStyleCnt="6"/>
      <dgm:spPr/>
    </dgm:pt>
    <dgm:pt modelId="{0B9CDDD2-288F-2B45-8D04-D86273545690}" type="pres">
      <dgm:prSet presAssocID="{3D0B8208-7308-CA45-8D9B-E803CFDED966}" presName="spaceA" presStyleCnt="0"/>
      <dgm:spPr/>
    </dgm:pt>
    <dgm:pt modelId="{D3D8DC2E-7A80-9649-8BE3-34D515C9D344}" type="pres">
      <dgm:prSet presAssocID="{77732B1B-6554-E148-873E-34DDE1169395}" presName="space" presStyleCnt="0"/>
      <dgm:spPr/>
    </dgm:pt>
    <dgm:pt modelId="{58F327BC-E6DB-424E-B041-C0E0CF8ED19C}" type="pres">
      <dgm:prSet presAssocID="{18AFFD78-0A50-734A-9883-4A09D06299DC}" presName="compositeB" presStyleCnt="0"/>
      <dgm:spPr/>
    </dgm:pt>
    <dgm:pt modelId="{291E94E3-DCE7-3C48-BF62-DBBBFAD7B23F}" type="pres">
      <dgm:prSet presAssocID="{18AFFD78-0A50-734A-9883-4A09D06299DC}" presName="textB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85F5E3-989B-5A46-BA82-4841F0822169}" type="pres">
      <dgm:prSet presAssocID="{18AFFD78-0A50-734A-9883-4A09D06299DC}" presName="circleB" presStyleLbl="node1" presStyleIdx="1" presStyleCnt="6"/>
      <dgm:spPr/>
    </dgm:pt>
    <dgm:pt modelId="{C11291F8-C67A-B449-BAC7-811305743D38}" type="pres">
      <dgm:prSet presAssocID="{18AFFD78-0A50-734A-9883-4A09D06299DC}" presName="spaceB" presStyleCnt="0"/>
      <dgm:spPr/>
    </dgm:pt>
    <dgm:pt modelId="{9D4DECCF-75CF-B04E-8019-53B3625BC684}" type="pres">
      <dgm:prSet presAssocID="{967EE32B-5609-8C45-87F5-9D1D6EEA09D4}" presName="space" presStyleCnt="0"/>
      <dgm:spPr/>
    </dgm:pt>
    <dgm:pt modelId="{3E9AB7DA-DA65-C44B-AD8B-EC667B6D1886}" type="pres">
      <dgm:prSet presAssocID="{28C8CF04-EF8B-964D-B42E-EA8D531903D2}" presName="compositeA" presStyleCnt="0"/>
      <dgm:spPr/>
    </dgm:pt>
    <dgm:pt modelId="{5A648200-5AE9-6843-9452-E7AE2E4ADC28}" type="pres">
      <dgm:prSet presAssocID="{28C8CF04-EF8B-964D-B42E-EA8D531903D2}" presName="textA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4B2C26-5E6A-C741-849D-5AD203BA27DE}" type="pres">
      <dgm:prSet presAssocID="{28C8CF04-EF8B-964D-B42E-EA8D531903D2}" presName="circleA" presStyleLbl="node1" presStyleIdx="2" presStyleCnt="6"/>
      <dgm:spPr/>
    </dgm:pt>
    <dgm:pt modelId="{A9FFB642-A4B0-3345-9136-E22633697E0E}" type="pres">
      <dgm:prSet presAssocID="{28C8CF04-EF8B-964D-B42E-EA8D531903D2}" presName="spaceA" presStyleCnt="0"/>
      <dgm:spPr/>
    </dgm:pt>
    <dgm:pt modelId="{6A0B807C-E971-0448-9AA8-2085EDE58751}" type="pres">
      <dgm:prSet presAssocID="{31F2B9E1-FF5E-D34D-BEDA-4C9AB86D8095}" presName="space" presStyleCnt="0"/>
      <dgm:spPr/>
    </dgm:pt>
    <dgm:pt modelId="{5391F909-2AF5-8F4B-97C4-CDD7D53236BA}" type="pres">
      <dgm:prSet presAssocID="{AE74B80C-B3E8-8548-9731-3ECD738038D8}" presName="compositeB" presStyleCnt="0"/>
      <dgm:spPr/>
    </dgm:pt>
    <dgm:pt modelId="{694F5AAA-938D-1840-B527-343EA6A7DCAF}" type="pres">
      <dgm:prSet presAssocID="{AE74B80C-B3E8-8548-9731-3ECD738038D8}" presName="textB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1FF38B-012B-2F46-B7F4-487B275CEF3F}" type="pres">
      <dgm:prSet presAssocID="{AE74B80C-B3E8-8548-9731-3ECD738038D8}" presName="circleB" presStyleLbl="node1" presStyleIdx="3" presStyleCnt="6"/>
      <dgm:spPr/>
    </dgm:pt>
    <dgm:pt modelId="{08ABC953-979A-5042-AB65-197133DBC783}" type="pres">
      <dgm:prSet presAssocID="{AE74B80C-B3E8-8548-9731-3ECD738038D8}" presName="spaceB" presStyleCnt="0"/>
      <dgm:spPr/>
    </dgm:pt>
    <dgm:pt modelId="{CC4742BE-AA0E-A549-B514-29F8CF3F2397}" type="pres">
      <dgm:prSet presAssocID="{A0135124-1F73-934F-9DDF-BDB28187D620}" presName="space" presStyleCnt="0"/>
      <dgm:spPr/>
    </dgm:pt>
    <dgm:pt modelId="{CD69044A-375F-EE4E-8C0A-834541CE4C97}" type="pres">
      <dgm:prSet presAssocID="{3E66EBDA-1608-4447-B1B8-2C2B24E625A8}" presName="compositeA" presStyleCnt="0"/>
      <dgm:spPr/>
    </dgm:pt>
    <dgm:pt modelId="{400A8A59-0A3D-1A4C-852A-71CB129BA5CC}" type="pres">
      <dgm:prSet presAssocID="{3E66EBDA-1608-4447-B1B8-2C2B24E625A8}" presName="textA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764F9F-2AC7-0E41-8799-863632763332}" type="pres">
      <dgm:prSet presAssocID="{3E66EBDA-1608-4447-B1B8-2C2B24E625A8}" presName="circleA" presStyleLbl="node1" presStyleIdx="4" presStyleCnt="6"/>
      <dgm:spPr/>
    </dgm:pt>
    <dgm:pt modelId="{03E8DBCB-4C26-EC4D-8B10-E63860DBAE48}" type="pres">
      <dgm:prSet presAssocID="{3E66EBDA-1608-4447-B1B8-2C2B24E625A8}" presName="spaceA" presStyleCnt="0"/>
      <dgm:spPr/>
    </dgm:pt>
    <dgm:pt modelId="{F410280B-6743-C745-9F29-7DEC12C35B44}" type="pres">
      <dgm:prSet presAssocID="{8C815860-4D5A-B746-A6C3-9FE1A4E6C7EC}" presName="space" presStyleCnt="0"/>
      <dgm:spPr/>
    </dgm:pt>
    <dgm:pt modelId="{EB7AF480-05FE-4545-A9D2-BE29D2890478}" type="pres">
      <dgm:prSet presAssocID="{41A490A2-519D-AF44-A671-21645CF6D3B6}" presName="compositeB" presStyleCnt="0"/>
      <dgm:spPr/>
    </dgm:pt>
    <dgm:pt modelId="{7468C0D4-6AA2-5642-A2A6-50F3BE782236}" type="pres">
      <dgm:prSet presAssocID="{41A490A2-519D-AF44-A671-21645CF6D3B6}" presName="textB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FB8900-ECAD-EF49-85A9-B8CBE3EA0556}" type="pres">
      <dgm:prSet presAssocID="{41A490A2-519D-AF44-A671-21645CF6D3B6}" presName="circleB" presStyleLbl="node1" presStyleIdx="5" presStyleCnt="6"/>
      <dgm:spPr/>
    </dgm:pt>
    <dgm:pt modelId="{194EF919-F49F-3F43-A597-8122C8A9E3D0}" type="pres">
      <dgm:prSet presAssocID="{41A490A2-519D-AF44-A671-21645CF6D3B6}" presName="spaceB" presStyleCnt="0"/>
      <dgm:spPr/>
    </dgm:pt>
  </dgm:ptLst>
  <dgm:cxnLst>
    <dgm:cxn modelId="{591960DC-395B-5447-9884-FA1231B0307C}" type="presOf" srcId="{99D94A74-EC62-F14B-8A8C-E5747962A894}" destId="{7468C0D4-6AA2-5642-A2A6-50F3BE782236}" srcOrd="0" destOrd="1" presId="urn:microsoft.com/office/officeart/2005/8/layout/hProcess11"/>
    <dgm:cxn modelId="{AF0C5DE4-8CF4-844C-883C-D036071A71CF}" srcId="{28C8CF04-EF8B-964D-B42E-EA8D531903D2}" destId="{CDF8DEBF-0708-194B-AD77-B8277652D6B7}" srcOrd="0" destOrd="0" parTransId="{59EB734C-AAC0-F74B-B3AD-84A41DE0FA4E}" sibTransId="{2721F53F-EE41-CD4F-967D-CC7D2F4CEF63}"/>
    <dgm:cxn modelId="{7E061E30-24A9-9541-A4F2-0BB21F2AFF33}" srcId="{9277C71B-1511-EA4D-98AA-F0B32F73C270}" destId="{41A490A2-519D-AF44-A671-21645CF6D3B6}" srcOrd="5" destOrd="0" parTransId="{DAA64078-1647-A748-949A-25D0E40B4F29}" sibTransId="{A66BBC2D-CB97-CE4F-B8CF-D81B38B5E914}"/>
    <dgm:cxn modelId="{3BFAD794-68A1-1048-8A61-266B0649FD87}" type="presOf" srcId="{9B4B2C8E-53DD-AC44-8930-E681FA0AF8B6}" destId="{694F5AAA-938D-1840-B527-343EA6A7DCAF}" srcOrd="0" destOrd="1" presId="urn:microsoft.com/office/officeart/2005/8/layout/hProcess11"/>
    <dgm:cxn modelId="{97853CC4-CD5C-3C4F-94E1-3FD363C14731}" srcId="{41A490A2-519D-AF44-A671-21645CF6D3B6}" destId="{A83EB08D-C742-324E-BB64-4CAA677CDC8B}" srcOrd="1" destOrd="0" parTransId="{87DA3CE1-0D2F-1D44-8EC1-6F14DA4D6F61}" sibTransId="{95139448-5A0B-9D45-9BE1-06F8AA048772}"/>
    <dgm:cxn modelId="{D99D1405-C4B3-2746-B3A8-956416B7A50F}" srcId="{AE74B80C-B3E8-8548-9731-3ECD738038D8}" destId="{88BA2029-3589-3A45-BE28-E3425FFC3D2F}" srcOrd="1" destOrd="0" parTransId="{ED33EB33-4F6C-2941-838C-27E5039E197A}" sibTransId="{AAE382EC-19B4-2A4E-97FB-CA202733A6AE}"/>
    <dgm:cxn modelId="{50DE3CD6-E9BC-704C-83FE-D8A7BC01E66E}" srcId="{3E66EBDA-1608-4447-B1B8-2C2B24E625A8}" destId="{BEFCFD01-A87A-0243-BD74-C698BD247069}" srcOrd="0" destOrd="0" parTransId="{8CBDD25E-89A6-5344-AA66-F6E56CE66F44}" sibTransId="{55AA7972-7C90-B541-AE3D-7CC6F5DB2349}"/>
    <dgm:cxn modelId="{70A4F0ED-4C1B-E942-BA77-4A288822E481}" type="presOf" srcId="{CDF8DEBF-0708-194B-AD77-B8277652D6B7}" destId="{5A648200-5AE9-6843-9452-E7AE2E4ADC28}" srcOrd="0" destOrd="1" presId="urn:microsoft.com/office/officeart/2005/8/layout/hProcess11"/>
    <dgm:cxn modelId="{1250DA49-C1BA-7744-93ED-93CD8A6DBEA4}" type="presOf" srcId="{05547859-B79E-9B4F-B5AA-C78F32E790E3}" destId="{694F5AAA-938D-1840-B527-343EA6A7DCAF}" srcOrd="0" destOrd="3" presId="urn:microsoft.com/office/officeart/2005/8/layout/hProcess11"/>
    <dgm:cxn modelId="{D1F69964-BD8E-624C-AA76-FB362446C57D}" type="presOf" srcId="{A83EB08D-C742-324E-BB64-4CAA677CDC8B}" destId="{7468C0D4-6AA2-5642-A2A6-50F3BE782236}" srcOrd="0" destOrd="2" presId="urn:microsoft.com/office/officeart/2005/8/layout/hProcess11"/>
    <dgm:cxn modelId="{3F240EC3-5BDC-744E-9824-EE9A424B11D4}" srcId="{41A490A2-519D-AF44-A671-21645CF6D3B6}" destId="{99D94A74-EC62-F14B-8A8C-E5747962A894}" srcOrd="0" destOrd="0" parTransId="{16ECEEC8-D0A0-1A49-96AA-E7E4053EABCE}" sibTransId="{407A644F-B0C0-0A4D-B3C6-6E9013E07FAC}"/>
    <dgm:cxn modelId="{8AFED5C6-1243-A64D-A042-B4DEE8B3D34F}" type="presOf" srcId="{3D0B8208-7308-CA45-8D9B-E803CFDED966}" destId="{1B8D9683-DD4C-094C-9465-984844920CAA}" srcOrd="0" destOrd="0" presId="urn:microsoft.com/office/officeart/2005/8/layout/hProcess11"/>
    <dgm:cxn modelId="{C93BD5FE-2D7F-EF41-8DB9-83C1436184A4}" type="presOf" srcId="{28C8CF04-EF8B-964D-B42E-EA8D531903D2}" destId="{5A648200-5AE9-6843-9452-E7AE2E4ADC28}" srcOrd="0" destOrd="0" presId="urn:microsoft.com/office/officeart/2005/8/layout/hProcess11"/>
    <dgm:cxn modelId="{B9D8502A-61F4-6D47-82E9-83EF1F374EF7}" type="presOf" srcId="{41A490A2-519D-AF44-A671-21645CF6D3B6}" destId="{7468C0D4-6AA2-5642-A2A6-50F3BE782236}" srcOrd="0" destOrd="0" presId="urn:microsoft.com/office/officeart/2005/8/layout/hProcess11"/>
    <dgm:cxn modelId="{038CEF9C-E7C4-FE49-90CE-D3E0153962A4}" type="presOf" srcId="{9277C71B-1511-EA4D-98AA-F0B32F73C270}" destId="{755568E6-FE9C-4243-AD37-D1E5C06BEC65}" srcOrd="0" destOrd="0" presId="urn:microsoft.com/office/officeart/2005/8/layout/hProcess11"/>
    <dgm:cxn modelId="{6C095CD6-E2C2-3445-9314-4B2C3A2F97BF}" type="presOf" srcId="{18AFFD78-0A50-734A-9883-4A09D06299DC}" destId="{291E94E3-DCE7-3C48-BF62-DBBBFAD7B23F}" srcOrd="0" destOrd="0" presId="urn:microsoft.com/office/officeart/2005/8/layout/hProcess11"/>
    <dgm:cxn modelId="{7ABFC5EE-A385-314B-B743-F6C096361A76}" type="presOf" srcId="{7E48A2A2-4096-A249-B0D9-7349CFCA1880}" destId="{5A648200-5AE9-6843-9452-E7AE2E4ADC28}" srcOrd="0" destOrd="2" presId="urn:microsoft.com/office/officeart/2005/8/layout/hProcess11"/>
    <dgm:cxn modelId="{7743DF17-788C-4845-BF94-5F538400269A}" type="presOf" srcId="{88BA2029-3589-3A45-BE28-E3425FFC3D2F}" destId="{694F5AAA-938D-1840-B527-343EA6A7DCAF}" srcOrd="0" destOrd="2" presId="urn:microsoft.com/office/officeart/2005/8/layout/hProcess11"/>
    <dgm:cxn modelId="{CCF99F44-44A1-8641-9EA2-69C791E3F25E}" srcId="{18AFFD78-0A50-734A-9883-4A09D06299DC}" destId="{F9A23732-1FA3-7D41-8BED-CA4FC1A1861C}" srcOrd="1" destOrd="0" parTransId="{2448130F-17DF-EF40-83EA-0E5608A05E6A}" sibTransId="{349F5F2E-F6A1-BA4B-A292-2F7939A67E86}"/>
    <dgm:cxn modelId="{7CE7BB0B-DA11-F24A-8C5E-EEC348EEE834}" type="presOf" srcId="{4A11E084-E4C5-3B4F-9B07-838456963AB7}" destId="{400A8A59-0A3D-1A4C-852A-71CB129BA5CC}" srcOrd="0" destOrd="2" presId="urn:microsoft.com/office/officeart/2005/8/layout/hProcess11"/>
    <dgm:cxn modelId="{C89BF3F2-C185-D04A-A13C-6BCCC933854B}" srcId="{AE74B80C-B3E8-8548-9731-3ECD738038D8}" destId="{05547859-B79E-9B4F-B5AA-C78F32E790E3}" srcOrd="2" destOrd="0" parTransId="{3C6F3A2E-5494-2F41-A719-6A14EF6BFA56}" sibTransId="{8B3CF551-0387-B443-9B10-D61AFF96AD5C}"/>
    <dgm:cxn modelId="{52C6557A-9E08-6D41-BD93-C209D179D7B3}" srcId="{AE74B80C-B3E8-8548-9731-3ECD738038D8}" destId="{9B4B2C8E-53DD-AC44-8930-E681FA0AF8B6}" srcOrd="0" destOrd="0" parTransId="{8EE619E5-4471-8A4C-9081-A283FC555A22}" sibTransId="{2EB8ABED-CDEC-D545-AFA5-76690798AD21}"/>
    <dgm:cxn modelId="{809A5D0C-99FD-1447-8A1C-1FCA9AC5FCB1}" srcId="{3E66EBDA-1608-4447-B1B8-2C2B24E625A8}" destId="{4A11E084-E4C5-3B4F-9B07-838456963AB7}" srcOrd="1" destOrd="0" parTransId="{F4C6F607-8BB8-9C4A-8BF2-55C790644CB3}" sibTransId="{AFEC94DC-284F-C04E-81C1-0F495DF4C1AB}"/>
    <dgm:cxn modelId="{E707C866-C291-BD4F-A56D-AB08584653DC}" type="presOf" srcId="{CC73A78D-5E46-E745-8004-D0CCCFCC4D79}" destId="{291E94E3-DCE7-3C48-BF62-DBBBFAD7B23F}" srcOrd="0" destOrd="1" presId="urn:microsoft.com/office/officeart/2005/8/layout/hProcess11"/>
    <dgm:cxn modelId="{245394DD-EB3D-EB4E-8049-2AC38C369190}" type="presOf" srcId="{BEFCFD01-A87A-0243-BD74-C698BD247069}" destId="{400A8A59-0A3D-1A4C-852A-71CB129BA5CC}" srcOrd="0" destOrd="1" presId="urn:microsoft.com/office/officeart/2005/8/layout/hProcess11"/>
    <dgm:cxn modelId="{045AB048-2BB8-FF43-8D5F-F4D02D9FD46C}" srcId="{9277C71B-1511-EA4D-98AA-F0B32F73C270}" destId="{3E66EBDA-1608-4447-B1B8-2C2B24E625A8}" srcOrd="4" destOrd="0" parTransId="{40E0BAE5-B638-4347-837D-53873427BFF4}" sibTransId="{8C815860-4D5A-B746-A6C3-9FE1A4E6C7EC}"/>
    <dgm:cxn modelId="{112F8F13-6547-D546-9252-C7EAE4AB07D5}" srcId="{9277C71B-1511-EA4D-98AA-F0B32F73C270}" destId="{18AFFD78-0A50-734A-9883-4A09D06299DC}" srcOrd="1" destOrd="0" parTransId="{289F11A9-ACFE-1648-BC18-617B3809163F}" sibTransId="{967EE32B-5609-8C45-87F5-9D1D6EEA09D4}"/>
    <dgm:cxn modelId="{1E5F9CC3-9C84-9546-89B1-984E12FA844F}" type="presOf" srcId="{9E2299D4-6776-7E47-9F1F-D111AEC0D028}" destId="{1B8D9683-DD4C-094C-9465-984844920CAA}" srcOrd="0" destOrd="1" presId="urn:microsoft.com/office/officeart/2005/8/layout/hProcess11"/>
    <dgm:cxn modelId="{59F109AB-91B3-F843-B46C-0D09568EA395}" srcId="{9277C71B-1511-EA4D-98AA-F0B32F73C270}" destId="{28C8CF04-EF8B-964D-B42E-EA8D531903D2}" srcOrd="2" destOrd="0" parTransId="{2F26239E-9C6E-8143-8B17-8715631B7754}" sibTransId="{31F2B9E1-FF5E-D34D-BEDA-4C9AB86D8095}"/>
    <dgm:cxn modelId="{331D09F5-C6BD-CF45-A30D-948061198B10}" srcId="{28C8CF04-EF8B-964D-B42E-EA8D531903D2}" destId="{7E48A2A2-4096-A249-B0D9-7349CFCA1880}" srcOrd="1" destOrd="0" parTransId="{1913952A-54D6-5D44-954C-034EA8DBCBC9}" sibTransId="{CA194531-0CF2-6A4A-986A-5693EEBF4CCD}"/>
    <dgm:cxn modelId="{E88974A0-6299-0044-B354-9FF77CB41E1D}" srcId="{9277C71B-1511-EA4D-98AA-F0B32F73C270}" destId="{AE74B80C-B3E8-8548-9731-3ECD738038D8}" srcOrd="3" destOrd="0" parTransId="{C7323C1C-973D-5D42-A76B-7DC8847BDBBB}" sibTransId="{A0135124-1F73-934F-9DDF-BDB28187D620}"/>
    <dgm:cxn modelId="{AE984714-8079-EB46-882C-A867FBFE2D3A}" type="presOf" srcId="{F9A23732-1FA3-7D41-8BED-CA4FC1A1861C}" destId="{291E94E3-DCE7-3C48-BF62-DBBBFAD7B23F}" srcOrd="0" destOrd="2" presId="urn:microsoft.com/office/officeart/2005/8/layout/hProcess11"/>
    <dgm:cxn modelId="{BB24C677-297E-744C-B7ED-E61F6E93F2E5}" srcId="{18AFFD78-0A50-734A-9883-4A09D06299DC}" destId="{CC73A78D-5E46-E745-8004-D0CCCFCC4D79}" srcOrd="0" destOrd="0" parTransId="{5B7D80DD-E0BD-E843-B61D-60852787C532}" sibTransId="{02B1EA66-0B6F-644C-959C-13009E88D9ED}"/>
    <dgm:cxn modelId="{3112B642-A744-E748-B3A8-C1F9D2FC11A6}" srcId="{9277C71B-1511-EA4D-98AA-F0B32F73C270}" destId="{3D0B8208-7308-CA45-8D9B-E803CFDED966}" srcOrd="0" destOrd="0" parTransId="{30478E61-F62A-2445-8E97-F4D463CAB3A8}" sibTransId="{77732B1B-6554-E148-873E-34DDE1169395}"/>
    <dgm:cxn modelId="{20EA2524-63C3-AD4D-B00A-981C45A142AA}" type="presOf" srcId="{3E66EBDA-1608-4447-B1B8-2C2B24E625A8}" destId="{400A8A59-0A3D-1A4C-852A-71CB129BA5CC}" srcOrd="0" destOrd="0" presId="urn:microsoft.com/office/officeart/2005/8/layout/hProcess11"/>
    <dgm:cxn modelId="{A8D31B21-07B3-DD47-8920-8D7D22BF7489}" type="presOf" srcId="{AE74B80C-B3E8-8548-9731-3ECD738038D8}" destId="{694F5AAA-938D-1840-B527-343EA6A7DCAF}" srcOrd="0" destOrd="0" presId="urn:microsoft.com/office/officeart/2005/8/layout/hProcess11"/>
    <dgm:cxn modelId="{8CE0BD78-A3AC-3D4C-B225-EB84306EBA31}" srcId="{3D0B8208-7308-CA45-8D9B-E803CFDED966}" destId="{9E2299D4-6776-7E47-9F1F-D111AEC0D028}" srcOrd="0" destOrd="0" parTransId="{38E2D86E-6063-AA4A-B76D-66003EEE4A8F}" sibTransId="{27B3F665-AF2F-2D46-A133-CD3176BCE009}"/>
    <dgm:cxn modelId="{5980972C-E930-8E4F-BDB8-C7E7F106874C}" type="presParOf" srcId="{755568E6-FE9C-4243-AD37-D1E5C06BEC65}" destId="{8B291DA2-A910-DE4A-B78C-3743E9CA7EC4}" srcOrd="0" destOrd="0" presId="urn:microsoft.com/office/officeart/2005/8/layout/hProcess11"/>
    <dgm:cxn modelId="{2F17FB9C-C29E-2B47-B8C1-896BA1264B0A}" type="presParOf" srcId="{755568E6-FE9C-4243-AD37-D1E5C06BEC65}" destId="{69E4C19B-89A0-1446-8FDD-1888169EF13C}" srcOrd="1" destOrd="0" presId="urn:microsoft.com/office/officeart/2005/8/layout/hProcess11"/>
    <dgm:cxn modelId="{A05C732B-C5FC-E047-B65F-F9379475B4F5}" type="presParOf" srcId="{69E4C19B-89A0-1446-8FDD-1888169EF13C}" destId="{17F62476-ED72-794E-8A9A-FDB7FA97037D}" srcOrd="0" destOrd="0" presId="urn:microsoft.com/office/officeart/2005/8/layout/hProcess11"/>
    <dgm:cxn modelId="{6A6CB20F-4ED5-904E-98EB-E841776D2171}" type="presParOf" srcId="{17F62476-ED72-794E-8A9A-FDB7FA97037D}" destId="{1B8D9683-DD4C-094C-9465-984844920CAA}" srcOrd="0" destOrd="0" presId="urn:microsoft.com/office/officeart/2005/8/layout/hProcess11"/>
    <dgm:cxn modelId="{9252F2BD-944B-2E49-9CB7-CBDA24213E36}" type="presParOf" srcId="{17F62476-ED72-794E-8A9A-FDB7FA97037D}" destId="{D2EAE743-7C7C-1B4C-B83C-BCB7EBE39B70}" srcOrd="1" destOrd="0" presId="urn:microsoft.com/office/officeart/2005/8/layout/hProcess11"/>
    <dgm:cxn modelId="{1916BDFB-7ED4-EB4F-BB98-497ECFF5EC2E}" type="presParOf" srcId="{17F62476-ED72-794E-8A9A-FDB7FA97037D}" destId="{0B9CDDD2-288F-2B45-8D04-D86273545690}" srcOrd="2" destOrd="0" presId="urn:microsoft.com/office/officeart/2005/8/layout/hProcess11"/>
    <dgm:cxn modelId="{7C1C4787-D9CD-BC42-8422-20D4235F053A}" type="presParOf" srcId="{69E4C19B-89A0-1446-8FDD-1888169EF13C}" destId="{D3D8DC2E-7A80-9649-8BE3-34D515C9D344}" srcOrd="1" destOrd="0" presId="urn:microsoft.com/office/officeart/2005/8/layout/hProcess11"/>
    <dgm:cxn modelId="{568A9D5A-BAF7-8A44-ADB0-41CDCAD1DECE}" type="presParOf" srcId="{69E4C19B-89A0-1446-8FDD-1888169EF13C}" destId="{58F327BC-E6DB-424E-B041-C0E0CF8ED19C}" srcOrd="2" destOrd="0" presId="urn:microsoft.com/office/officeart/2005/8/layout/hProcess11"/>
    <dgm:cxn modelId="{BD4B3813-AC55-8D4B-8EDD-2B2DDB4B3465}" type="presParOf" srcId="{58F327BC-E6DB-424E-B041-C0E0CF8ED19C}" destId="{291E94E3-DCE7-3C48-BF62-DBBBFAD7B23F}" srcOrd="0" destOrd="0" presId="urn:microsoft.com/office/officeart/2005/8/layout/hProcess11"/>
    <dgm:cxn modelId="{EFDC03E3-55C6-5B48-9E4C-74A836139D5A}" type="presParOf" srcId="{58F327BC-E6DB-424E-B041-C0E0CF8ED19C}" destId="{7585F5E3-989B-5A46-BA82-4841F0822169}" srcOrd="1" destOrd="0" presId="urn:microsoft.com/office/officeart/2005/8/layout/hProcess11"/>
    <dgm:cxn modelId="{5EED3B17-F80F-3E4E-AD34-303AC9A6D081}" type="presParOf" srcId="{58F327BC-E6DB-424E-B041-C0E0CF8ED19C}" destId="{C11291F8-C67A-B449-BAC7-811305743D38}" srcOrd="2" destOrd="0" presId="urn:microsoft.com/office/officeart/2005/8/layout/hProcess11"/>
    <dgm:cxn modelId="{EE464988-BCEF-9A40-A522-C0111D10B527}" type="presParOf" srcId="{69E4C19B-89A0-1446-8FDD-1888169EF13C}" destId="{9D4DECCF-75CF-B04E-8019-53B3625BC684}" srcOrd="3" destOrd="0" presId="urn:microsoft.com/office/officeart/2005/8/layout/hProcess11"/>
    <dgm:cxn modelId="{3A1A9E97-75C5-2340-BD01-7E430E4B7C4D}" type="presParOf" srcId="{69E4C19B-89A0-1446-8FDD-1888169EF13C}" destId="{3E9AB7DA-DA65-C44B-AD8B-EC667B6D1886}" srcOrd="4" destOrd="0" presId="urn:microsoft.com/office/officeart/2005/8/layout/hProcess11"/>
    <dgm:cxn modelId="{56E6DCB7-1228-BE45-B88E-132352382598}" type="presParOf" srcId="{3E9AB7DA-DA65-C44B-AD8B-EC667B6D1886}" destId="{5A648200-5AE9-6843-9452-E7AE2E4ADC28}" srcOrd="0" destOrd="0" presId="urn:microsoft.com/office/officeart/2005/8/layout/hProcess11"/>
    <dgm:cxn modelId="{C829B2A6-469A-1343-A23E-A7755DFE4C3F}" type="presParOf" srcId="{3E9AB7DA-DA65-C44B-AD8B-EC667B6D1886}" destId="{A64B2C26-5E6A-C741-849D-5AD203BA27DE}" srcOrd="1" destOrd="0" presId="urn:microsoft.com/office/officeart/2005/8/layout/hProcess11"/>
    <dgm:cxn modelId="{60955145-1B03-E04E-A75F-BE920F341D15}" type="presParOf" srcId="{3E9AB7DA-DA65-C44B-AD8B-EC667B6D1886}" destId="{A9FFB642-A4B0-3345-9136-E22633697E0E}" srcOrd="2" destOrd="0" presId="urn:microsoft.com/office/officeart/2005/8/layout/hProcess11"/>
    <dgm:cxn modelId="{3ACD64DB-C174-D94F-BBB5-DBC6CEFDA445}" type="presParOf" srcId="{69E4C19B-89A0-1446-8FDD-1888169EF13C}" destId="{6A0B807C-E971-0448-9AA8-2085EDE58751}" srcOrd="5" destOrd="0" presId="urn:microsoft.com/office/officeart/2005/8/layout/hProcess11"/>
    <dgm:cxn modelId="{737D76C9-B777-6E4A-A860-78AB0AD57254}" type="presParOf" srcId="{69E4C19B-89A0-1446-8FDD-1888169EF13C}" destId="{5391F909-2AF5-8F4B-97C4-CDD7D53236BA}" srcOrd="6" destOrd="0" presId="urn:microsoft.com/office/officeart/2005/8/layout/hProcess11"/>
    <dgm:cxn modelId="{520473F8-945F-F14B-A4B0-E210FA51E8B5}" type="presParOf" srcId="{5391F909-2AF5-8F4B-97C4-CDD7D53236BA}" destId="{694F5AAA-938D-1840-B527-343EA6A7DCAF}" srcOrd="0" destOrd="0" presId="urn:microsoft.com/office/officeart/2005/8/layout/hProcess11"/>
    <dgm:cxn modelId="{AF298717-20F9-3649-840E-A78D828CBF92}" type="presParOf" srcId="{5391F909-2AF5-8F4B-97C4-CDD7D53236BA}" destId="{381FF38B-012B-2F46-B7F4-487B275CEF3F}" srcOrd="1" destOrd="0" presId="urn:microsoft.com/office/officeart/2005/8/layout/hProcess11"/>
    <dgm:cxn modelId="{DED9D707-7E98-6249-8781-DB24F3A09C91}" type="presParOf" srcId="{5391F909-2AF5-8F4B-97C4-CDD7D53236BA}" destId="{08ABC953-979A-5042-AB65-197133DBC783}" srcOrd="2" destOrd="0" presId="urn:microsoft.com/office/officeart/2005/8/layout/hProcess11"/>
    <dgm:cxn modelId="{13B7CFD1-65CC-6642-9613-BEE30D9D3D31}" type="presParOf" srcId="{69E4C19B-89A0-1446-8FDD-1888169EF13C}" destId="{CC4742BE-AA0E-A549-B514-29F8CF3F2397}" srcOrd="7" destOrd="0" presId="urn:microsoft.com/office/officeart/2005/8/layout/hProcess11"/>
    <dgm:cxn modelId="{034965F1-C9AE-CF48-9315-75688019A209}" type="presParOf" srcId="{69E4C19B-89A0-1446-8FDD-1888169EF13C}" destId="{CD69044A-375F-EE4E-8C0A-834541CE4C97}" srcOrd="8" destOrd="0" presId="urn:microsoft.com/office/officeart/2005/8/layout/hProcess11"/>
    <dgm:cxn modelId="{A1E25321-425C-1D4D-B801-E7268E015624}" type="presParOf" srcId="{CD69044A-375F-EE4E-8C0A-834541CE4C97}" destId="{400A8A59-0A3D-1A4C-852A-71CB129BA5CC}" srcOrd="0" destOrd="0" presId="urn:microsoft.com/office/officeart/2005/8/layout/hProcess11"/>
    <dgm:cxn modelId="{745EDC07-899A-C64D-BC05-B0AD39302D7E}" type="presParOf" srcId="{CD69044A-375F-EE4E-8C0A-834541CE4C97}" destId="{50764F9F-2AC7-0E41-8799-863632763332}" srcOrd="1" destOrd="0" presId="urn:microsoft.com/office/officeart/2005/8/layout/hProcess11"/>
    <dgm:cxn modelId="{4682F072-807F-674F-8440-A35917B0EDC9}" type="presParOf" srcId="{CD69044A-375F-EE4E-8C0A-834541CE4C97}" destId="{03E8DBCB-4C26-EC4D-8B10-E63860DBAE48}" srcOrd="2" destOrd="0" presId="urn:microsoft.com/office/officeart/2005/8/layout/hProcess11"/>
    <dgm:cxn modelId="{70C9B9DC-59FE-9648-AD36-9A90ADCFA21D}" type="presParOf" srcId="{69E4C19B-89A0-1446-8FDD-1888169EF13C}" destId="{F410280B-6743-C745-9F29-7DEC12C35B44}" srcOrd="9" destOrd="0" presId="urn:microsoft.com/office/officeart/2005/8/layout/hProcess11"/>
    <dgm:cxn modelId="{2731B3EF-5200-0E43-BEB0-A57C54231096}" type="presParOf" srcId="{69E4C19B-89A0-1446-8FDD-1888169EF13C}" destId="{EB7AF480-05FE-4545-A9D2-BE29D2890478}" srcOrd="10" destOrd="0" presId="urn:microsoft.com/office/officeart/2005/8/layout/hProcess11"/>
    <dgm:cxn modelId="{9DE089E5-8BF1-6549-A523-27B59AF1853D}" type="presParOf" srcId="{EB7AF480-05FE-4545-A9D2-BE29D2890478}" destId="{7468C0D4-6AA2-5642-A2A6-50F3BE782236}" srcOrd="0" destOrd="0" presId="urn:microsoft.com/office/officeart/2005/8/layout/hProcess11"/>
    <dgm:cxn modelId="{5D0E3FDF-A585-7B4C-A755-7E52997DBA9E}" type="presParOf" srcId="{EB7AF480-05FE-4545-A9D2-BE29D2890478}" destId="{14FB8900-ECAD-EF49-85A9-B8CBE3EA0556}" srcOrd="1" destOrd="0" presId="urn:microsoft.com/office/officeart/2005/8/layout/hProcess11"/>
    <dgm:cxn modelId="{A44E4CA4-0319-0C4E-84BC-6477CB6F2603}" type="presParOf" srcId="{EB7AF480-05FE-4545-A9D2-BE29D2890478}" destId="{194EF919-F49F-3F43-A597-8122C8A9E3D0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291DA2-A910-DE4A-B78C-3743E9CA7EC4}">
      <dsp:nvSpPr>
        <dsp:cNvPr id="0" name=""/>
        <dsp:cNvSpPr/>
      </dsp:nvSpPr>
      <dsp:spPr>
        <a:xfrm>
          <a:off x="0" y="1305401"/>
          <a:ext cx="11845636" cy="1740535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8D9683-DD4C-094C-9465-984844920CAA}">
      <dsp:nvSpPr>
        <dsp:cNvPr id="0" name=""/>
        <dsp:cNvSpPr/>
      </dsp:nvSpPr>
      <dsp:spPr>
        <a:xfrm>
          <a:off x="2928" y="0"/>
          <a:ext cx="170483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1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Fall 2011</a:t>
          </a:r>
          <a:endParaRPr lang="en-US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Started my PhD</a:t>
          </a:r>
          <a:endParaRPr lang="en-US" sz="1600" kern="1200" dirty="0"/>
        </a:p>
      </dsp:txBody>
      <dsp:txXfrm>
        <a:off x="2928" y="0"/>
        <a:ext cx="1704834" cy="1740535"/>
      </dsp:txXfrm>
    </dsp:sp>
    <dsp:sp modelId="{D2EAE743-7C7C-1B4C-B83C-BCB7EBE39B70}">
      <dsp:nvSpPr>
        <dsp:cNvPr id="0" name=""/>
        <dsp:cNvSpPr/>
      </dsp:nvSpPr>
      <dsp:spPr>
        <a:xfrm>
          <a:off x="637778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91E94E3-DCE7-3C48-BF62-DBBBFAD7B23F}">
      <dsp:nvSpPr>
        <dsp:cNvPr id="0" name=""/>
        <dsp:cNvSpPr/>
      </dsp:nvSpPr>
      <dsp:spPr>
        <a:xfrm>
          <a:off x="1793004" y="2610802"/>
          <a:ext cx="170483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1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Fall 2012</a:t>
          </a:r>
          <a:endParaRPr lang="en-US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First</a:t>
          </a:r>
          <a:r>
            <a:rPr lang="en-US" sz="1600" kern="1200" baseline="0" dirty="0" smtClean="0"/>
            <a:t> Publication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User Portrait</a:t>
          </a:r>
          <a:endParaRPr lang="en-US" sz="1600" kern="1200" dirty="0"/>
        </a:p>
      </dsp:txBody>
      <dsp:txXfrm>
        <a:off x="1793004" y="2610802"/>
        <a:ext cx="1704834" cy="1740535"/>
      </dsp:txXfrm>
    </dsp:sp>
    <dsp:sp modelId="{7585F5E3-989B-5A46-BA82-4841F0822169}">
      <dsp:nvSpPr>
        <dsp:cNvPr id="0" name=""/>
        <dsp:cNvSpPr/>
      </dsp:nvSpPr>
      <dsp:spPr>
        <a:xfrm>
          <a:off x="2427854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A648200-5AE9-6843-9452-E7AE2E4ADC28}">
      <dsp:nvSpPr>
        <dsp:cNvPr id="0" name=""/>
        <dsp:cNvSpPr/>
      </dsp:nvSpPr>
      <dsp:spPr>
        <a:xfrm>
          <a:off x="3583080" y="0"/>
          <a:ext cx="170483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1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Fall 2013</a:t>
          </a:r>
          <a:endParaRPr lang="en-US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Scholar Plot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iPhone app</a:t>
          </a:r>
          <a:endParaRPr lang="en-US" sz="1600" kern="1200" dirty="0"/>
        </a:p>
      </dsp:txBody>
      <dsp:txXfrm>
        <a:off x="3583080" y="0"/>
        <a:ext cx="1704834" cy="1740535"/>
      </dsp:txXfrm>
    </dsp:sp>
    <dsp:sp modelId="{A64B2C26-5E6A-C741-849D-5AD203BA27DE}">
      <dsp:nvSpPr>
        <dsp:cNvPr id="0" name=""/>
        <dsp:cNvSpPr/>
      </dsp:nvSpPr>
      <dsp:spPr>
        <a:xfrm>
          <a:off x="4217931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94F5AAA-938D-1840-B527-343EA6A7DCAF}">
      <dsp:nvSpPr>
        <dsp:cNvPr id="0" name=""/>
        <dsp:cNvSpPr/>
      </dsp:nvSpPr>
      <dsp:spPr>
        <a:xfrm>
          <a:off x="5373157" y="2610802"/>
          <a:ext cx="170483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1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Fall 2014</a:t>
          </a:r>
          <a:endParaRPr lang="en-US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ACM </a:t>
          </a:r>
          <a:r>
            <a:rPr lang="en-US" sz="1600" kern="1200" dirty="0" err="1" smtClean="0"/>
            <a:t>UbiComp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IEEE VIS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err="1" smtClean="0"/>
            <a:t>GRaSP</a:t>
          </a:r>
          <a:r>
            <a:rPr lang="en-US" sz="1600" kern="1200" dirty="0" smtClean="0"/>
            <a:t> Poster Presentation</a:t>
          </a:r>
          <a:endParaRPr lang="en-US" sz="1600" kern="1200" dirty="0"/>
        </a:p>
      </dsp:txBody>
      <dsp:txXfrm>
        <a:off x="5373157" y="2610802"/>
        <a:ext cx="1704834" cy="1740535"/>
      </dsp:txXfrm>
    </dsp:sp>
    <dsp:sp modelId="{381FF38B-012B-2F46-B7F4-487B275CEF3F}">
      <dsp:nvSpPr>
        <dsp:cNvPr id="0" name=""/>
        <dsp:cNvSpPr/>
      </dsp:nvSpPr>
      <dsp:spPr>
        <a:xfrm>
          <a:off x="6008007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00A8A59-0A3D-1A4C-852A-71CB129BA5CC}">
      <dsp:nvSpPr>
        <dsp:cNvPr id="0" name=""/>
        <dsp:cNvSpPr/>
      </dsp:nvSpPr>
      <dsp:spPr>
        <a:xfrm>
          <a:off x="7163233" y="0"/>
          <a:ext cx="170483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1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Fall 2015</a:t>
          </a:r>
          <a:endParaRPr lang="en-US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Proposal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err="1" smtClean="0"/>
            <a:t>GRaSP</a:t>
          </a:r>
          <a:r>
            <a:rPr lang="en-US" sz="1600" kern="1200" dirty="0" smtClean="0"/>
            <a:t> Poster Presentation</a:t>
          </a:r>
          <a:endParaRPr lang="en-US" sz="1600" kern="1200" dirty="0"/>
        </a:p>
      </dsp:txBody>
      <dsp:txXfrm>
        <a:off x="7163233" y="0"/>
        <a:ext cx="1704834" cy="1740535"/>
      </dsp:txXfrm>
    </dsp:sp>
    <dsp:sp modelId="{50764F9F-2AC7-0E41-8799-863632763332}">
      <dsp:nvSpPr>
        <dsp:cNvPr id="0" name=""/>
        <dsp:cNvSpPr/>
      </dsp:nvSpPr>
      <dsp:spPr>
        <a:xfrm>
          <a:off x="7798083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468C0D4-6AA2-5642-A2A6-50F3BE782236}">
      <dsp:nvSpPr>
        <dsp:cNvPr id="0" name=""/>
        <dsp:cNvSpPr/>
      </dsp:nvSpPr>
      <dsp:spPr>
        <a:xfrm>
          <a:off x="8953309" y="2610802"/>
          <a:ext cx="170483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1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Graduation</a:t>
          </a:r>
          <a:endParaRPr lang="en-US" sz="2000" kern="1200" dirty="0"/>
        </a:p>
        <a:p>
          <a:pPr marL="114300" lvl="1" indent="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600" kern="1200" dirty="0" smtClean="0"/>
        </a:p>
        <a:p>
          <a:pPr marL="114300" lvl="1" indent="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600" kern="1200" dirty="0"/>
        </a:p>
      </dsp:txBody>
      <dsp:txXfrm>
        <a:off x="8953309" y="2610802"/>
        <a:ext cx="1704834" cy="1740535"/>
      </dsp:txXfrm>
    </dsp:sp>
    <dsp:sp modelId="{14FB8900-ECAD-EF49-85A9-B8CBE3EA0556}">
      <dsp:nvSpPr>
        <dsp:cNvPr id="0" name=""/>
        <dsp:cNvSpPr/>
      </dsp:nvSpPr>
      <dsp:spPr>
        <a:xfrm>
          <a:off x="9588160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7D6356-66F7-6E4A-9F70-48A7180D0638}" type="datetimeFigureOut">
              <a:rPr lang="en-US" smtClean="0"/>
              <a:t>2/17/16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AB08FA-5074-2E48-91F9-963DD7E84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979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Hello </a:t>
            </a:r>
            <a:r>
              <a:rPr lang="en-US" baseline="0" dirty="0" smtClean="0"/>
              <a:t>everyone</a:t>
            </a:r>
            <a:r>
              <a:rPr lang="en-US" baseline="0" dirty="0" smtClean="0"/>
              <a:t>, Thank you for coming today for my PhD proposal. My name is Kyeongan and I go by Karl. Today, I am going to present my research about ‘data visualization methods for scientific careers</a:t>
            </a:r>
            <a:r>
              <a:rPr lang="en-US" baseline="0" dirty="0" smtClean="0"/>
              <a:t>’</a:t>
            </a:r>
          </a:p>
          <a:p>
            <a:endParaRPr lang="en-US" baseline="0" dirty="0" smtClean="0"/>
          </a:p>
          <a:p>
            <a:r>
              <a:rPr lang="en-US" baseline="0" dirty="0" smtClean="0"/>
              <a:t>Before starting my presentation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0504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In this section, I would like to talk about the design and methodology of scholar plot.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60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 have three</a:t>
            </a:r>
            <a:r>
              <a:rPr lang="en-US" baseline="0" dirty="0" smtClean="0"/>
              <a:t> figures of the same scholar in order to see the difference.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Google Scholar Profile. It is the most inclusively data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Curriculum Vitae,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brief account of a person's education, qualifications, and previous experience.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It is</a:t>
            </a:r>
            <a:r>
              <a:rPr lang="en-US" baseline="0" dirty="0" smtClean="0"/>
              <a:t> still very popular. However, user needs to make themselves as PDF and always need to update it whenever new publications </a:t>
            </a:r>
            <a:r>
              <a:rPr lang="en-US" baseline="0" dirty="0" err="1" smtClean="0"/>
              <a:t>apperared</a:t>
            </a:r>
            <a:r>
              <a:rPr lang="en-US" baseline="0" dirty="0" smtClean="0"/>
              <a:t>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Here, I want to ask you what these are missing?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One when is the first and least publication they are </a:t>
            </a:r>
            <a:r>
              <a:rPr lang="en-US" baseline="0" dirty="0" err="1" smtClean="0"/>
              <a:t>publicshed</a:t>
            </a:r>
            <a:r>
              <a:rPr lang="en-US" baseline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– Another is you have no idea that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Quick comparison Google Scholar, Curriculum Vitae and SP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scientfic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evidenace</a:t>
            </a:r>
            <a:r>
              <a:rPr lang="en-US" baseline="0" dirty="0" smtClean="0"/>
              <a:t> / crucial factors / justify why it is being considered.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712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(Details</a:t>
            </a:r>
            <a:r>
              <a:rPr lang="en-US" baseline="0" dirty="0" smtClean="0"/>
              <a:t> as much as possible</a:t>
            </a:r>
            <a:r>
              <a:rPr lang="en-US" dirty="0" smtClean="0"/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This is one result of a scholar who have about 300 publications includes all Journal/ Conference and Patents.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 am</a:t>
            </a:r>
            <a:r>
              <a:rPr lang="en-US" baseline="0" dirty="0" smtClean="0"/>
              <a:t> sure that most of people includes you understand this visual results tell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easy to identify what type of publication powers the individual’s scholarship - a correlate of disciplinary culture. For example, it is easy to spot career profiles of computer scientists and engineers, where typically scholarship is built on conference rather than journal publications. 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2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Scholar Plot also depicts the NSF/NIH/NASA funding of an individual as a multiline in log</a:t>
            </a:r>
            <a:r>
              <a:rPr lang="en-US" sz="1200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scale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248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 feedback through a focus group, we’ve added 4 panels below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scholar plot results.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consists of 4 panels.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Interface team science information.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Participants wanted to see the number and intensity of collaborations for the depicted scholar. 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Summarize highly cited papers.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Participants wanted to see explicitly in a side panel the scholar’s most popular papers. 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Interface journal profile.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Participants wanted to see the specific journals where the scholar publishes most often and their impact factors. 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321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 smtClean="0"/>
              <a:t>Top left is Co-Authors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This is very useful information it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summarizes the scholar’s top collaborators.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Just super quick you know.</a:t>
            </a:r>
            <a:endParaRPr lang="en-US" baseline="0" dirty="0" smtClean="0"/>
          </a:p>
          <a:p>
            <a:pPr marL="685800" lvl="1" indent="-228600">
              <a:buAutoNum type="arabicPeriod"/>
            </a:pPr>
            <a:r>
              <a:rPr lang="en-US" baseline="0" dirty="0" smtClean="0"/>
              <a:t>Have up to 30, but display top 10 you can see without scrolling.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Top right is Journals Ranked by Frequency</a:t>
            </a:r>
          </a:p>
          <a:p>
            <a:pPr marL="685800" lvl="1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Bottle left is Top 5 Most Cited Papers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Bottle right is Top 5 Journal by Impact Factor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insights are not easily available from the CV or Google Scholar page4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13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have another feature that interact an each plot.</a:t>
            </a:r>
          </a:p>
          <a:p>
            <a:r>
              <a:rPr lang="en-US" baseline="0" dirty="0" smtClean="0"/>
              <a:t>When you interact with a plot, it shows the tooltip, which includes paper title, year of publication, the number of citations, journal or conference name and journal impact factor.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optional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6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Individual SP publication plot has two different scales views to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a standardized scale for the y-axis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comparison, we introduced a log10 scale for the default plot and an option to toggle to the decimal scale view. </a:t>
            </a:r>
            <a:endParaRPr lang="en-US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055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want to talk to publication symbols and its size.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journal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publications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a widely accepted ranking system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is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Journal Impact Factor (IF) List.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we represent different publication types with different symbols, varying the symbol size of journal publications only, for which an established ranking system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chose disks to be the symbols of journal publications, as disk scaling can be done very effectively by simply varying its radius (A ∼ r2).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Specifically, after performing histogram analysis on the IFs of journal publications, we settled on four disk sizes to represent journal prestige: #1 &lt; #2 &lt; #3 &lt; #4 (Fig. 2). We found that the great majority of journal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publications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appear in journals with IF &lt; 2, assigning to this cohort the smallest disk size symbol, #1. These are mid- level specialized technical and scientific journals.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next IF bracket (2 ≤ IF &lt; 4) includes high quality specialized technical (e.g., IEEE Transactions) and scientific journals represented by disk #2.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third IF bracket (4 ≤ IF &lt; 16) includes very high quality science journals and specialized medical journals represented by disk #3.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top IF bracket (IF ≥ 16) includes famous general science journals (e.g.,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and top medical journals (e.g.,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England Jour-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nal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Medicine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 they are assigned the largest disk, #4.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182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5-8 </a:t>
            </a:r>
            <a:r>
              <a:rPr lang="en-US" dirty="0" err="1" smtClean="0"/>
              <a:t>mins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50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 start to present my research,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would like to talk about a little bit what data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visualization is exactly.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visualization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graphical display of abstract information for two purposes: sense-making (also called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analysis) and communication. 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 face.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0165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Scholar’s publication</a:t>
            </a:r>
            <a:r>
              <a:rPr lang="en-US" baseline="0" dirty="0" smtClean="0"/>
              <a:t> data is at from Google Scholar Profile and publication data. I used the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754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34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(30 </a:t>
            </a:r>
            <a:r>
              <a:rPr lang="en-US" dirty="0" err="1" smtClean="0"/>
              <a:t>secs</a:t>
            </a:r>
            <a:r>
              <a:rPr lang="en-US" dirty="0" smtClean="0"/>
              <a:t> – 1 min)</a:t>
            </a:r>
          </a:p>
          <a:p>
            <a:endParaRPr lang="en-US" dirty="0" smtClean="0"/>
          </a:p>
          <a:p>
            <a:r>
              <a:rPr lang="en-US" dirty="0" smtClean="0"/>
              <a:t>I do not go through</a:t>
            </a:r>
            <a:r>
              <a:rPr lang="en-US" baseline="0" dirty="0" smtClean="0"/>
              <a:t> </a:t>
            </a:r>
            <a:r>
              <a:rPr lang="en-US" dirty="0" smtClean="0"/>
              <a:t>the </a:t>
            </a:r>
            <a:r>
              <a:rPr lang="en-US" baseline="0" dirty="0" smtClean="0"/>
              <a:t>system. However, I myself want to mention because this system is built very well and took lots of efforts to have it. Frontend Development, </a:t>
            </a:r>
            <a:r>
              <a:rPr lang="en-US" baseline="0" dirty="0" err="1" smtClean="0"/>
              <a:t>MySql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Databse</a:t>
            </a:r>
            <a:r>
              <a:rPr lang="en-US" baseline="0" dirty="0" smtClean="0"/>
              <a:t>, Many </a:t>
            </a:r>
            <a:r>
              <a:rPr lang="en-US" baseline="0" dirty="0" err="1" smtClean="0"/>
              <a:t>Datbase</a:t>
            </a:r>
            <a:r>
              <a:rPr lang="en-US" baseline="0" dirty="0" smtClean="0"/>
              <a:t> programming, Scrapping information from Google by avoiding blocking. I can’t list all but we even blocked morn than 10 times. We had have ‘sleepless night’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2232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total of n = 15 participants from various natural, mathematical, and social sciences participated in the user study, which was approved by the Institutional Review Board (IRB) of the University of Houston.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asked each participant to review and interact with the SP interface before completing an online survey.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participants answered 10 questions on a Likert scale from 1 to 5, with 1 being strongly disagree and 5 being strongly agree.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Usability, accuracy and intuitive understanding of SP scored the highest (μ = 4.2).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Another key result is that the participants were planning to use SP frequently (μ = 4.1).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Overall, the survey confirmed that the base level of SP is a user- friendly tool that academic users find of interest and value.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003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presented Scholar Plot (SP), a compact and scalable (individual-department-college) visualization interface for academic merit. We released SP at http:\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scholarplot.com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basic idea behind SP is to facilitate instant deeper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insights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regarding different strengths of academic records, supporting the work of evaluation committees and the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curious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academic in search of an advisor or department. One of SP’s strengths is that it draws data from open sources that are inclusive.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366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also want to see the</a:t>
            </a:r>
            <a:r>
              <a:rPr lang="en-US" baseline="0" dirty="0" smtClean="0"/>
              <a:t> group </a:t>
            </a:r>
            <a:r>
              <a:rPr lang="en-US" dirty="0" smtClean="0"/>
              <a:t>Not only individual but also group such as department, college</a:t>
            </a:r>
          </a:p>
          <a:p>
            <a:endParaRPr lang="en-US" dirty="0" smtClean="0"/>
          </a:p>
          <a:p>
            <a:r>
              <a:rPr lang="en-US" dirty="0" smtClean="0"/>
              <a:t>JCR Impact Factor update – v.2015 (yearly released)</a:t>
            </a:r>
          </a:p>
          <a:p>
            <a:r>
              <a:rPr lang="en-US" dirty="0" smtClean="0"/>
              <a:t>NSF update – v.2016 (quarterly released)</a:t>
            </a:r>
          </a:p>
          <a:p>
            <a:r>
              <a:rPr lang="en-US" dirty="0" smtClean="0"/>
              <a:t>NIH update – v.2015 (yearly released)</a:t>
            </a:r>
          </a:p>
          <a:p>
            <a:r>
              <a:rPr lang="en-US" dirty="0" smtClean="0"/>
              <a:t>More agencies</a:t>
            </a:r>
          </a:p>
          <a:p>
            <a:r>
              <a:rPr lang="en-US" dirty="0" smtClean="0"/>
              <a:t>More usability survey and refine the product at top-level</a:t>
            </a:r>
          </a:p>
          <a:p>
            <a:r>
              <a:rPr lang="en-US" dirty="0" smtClean="0"/>
              <a:t>What the plan to do</a:t>
            </a:r>
          </a:p>
          <a:p>
            <a:endParaRPr lang="en-US" dirty="0" smtClean="0"/>
          </a:p>
          <a:p>
            <a:r>
              <a:rPr lang="en-US" dirty="0" smtClean="0"/>
              <a:t>May 2016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1038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8069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Management &amp; Organizations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753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 of the way the human brain processes information, using charts or graphs to visualize large amounts of complex data is easier than poring over spreadsheets or reports. 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visualization is a quick, easy way to convey concepts in a universal manner – and you can experiment with different scenarios by making slight adjustments.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(trends, gaps, outliers)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1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would</a:t>
            </a:r>
            <a:r>
              <a:rPr lang="en-US" baseline="0" dirty="0" smtClean="0"/>
              <a:t> like to point out the difference between Data visualization and Infographics because many people are confused these two terms.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Visualizations are far more likely to be generated automatically through the use of algorithms or computer programs.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baseline="0" dirty="0" smtClean="0"/>
              <a:t>Infographics are manually drawn by Designers through the use of </a:t>
            </a:r>
            <a:r>
              <a:rPr lang="en-US" baseline="0" dirty="0" err="1" smtClean="0"/>
              <a:t>illiust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37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88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82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Typically, CVs are used in academic positions, where your publishing and research history as well as your memberships and fellowships are important parts of your background.</a:t>
            </a:r>
            <a:endParaRPr lang="en-US" dirty="0" smtClean="0"/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relatively difficult and time consuming to thoroughly analyze academic CVs.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Graduate students in search of a Ph.D. advisor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Aspiring faculty in search of a fitting department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Reviewers in a funding agency assessing a proposer’s record</a:t>
            </a:r>
          </a:p>
          <a:p>
            <a:endParaRPr lang="en-US" dirty="0" smtClean="0"/>
          </a:p>
          <a:p>
            <a:r>
              <a:rPr lang="en-US" dirty="0" smtClean="0"/>
              <a:t>So</a:t>
            </a:r>
            <a:r>
              <a:rPr lang="en-US" baseline="0" dirty="0" smtClean="0"/>
              <a:t> we came up the idea how we can solve this problem.</a:t>
            </a:r>
          </a:p>
          <a:p>
            <a:r>
              <a:rPr lang="en-US" baseline="0" dirty="0" smtClean="0"/>
              <a:t>One thing we can approach is Data science. More specially, data visualization is right method for this purpose.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196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556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664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, Kar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2/17/16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318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2/17/16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80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2/17/16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985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2/17/16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10528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2/17/16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2433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2/17/16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5756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2/17/16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6152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2/17/16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064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2/17/16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28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ain Contents, Kar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2/17/16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2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2/17/16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152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2/17/16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401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2/17/16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008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2/17/16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518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2/17/16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971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2/17/16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299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2/17/16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527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3AB84D88-BE3B-3B4B-9A3D-4D14D0F8325F}" type="datetimeFigureOut">
              <a:rPr lang="en-US" smtClean="0"/>
              <a:t>2/17/16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344" y="0"/>
            <a:ext cx="1477819" cy="88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302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  <p:sldLayoutId id="2147483948" r:id="rId12"/>
    <p:sldLayoutId id="2147483949" r:id="rId13"/>
    <p:sldLayoutId id="2147483950" r:id="rId14"/>
    <p:sldLayoutId id="2147483951" r:id="rId15"/>
    <p:sldLayoutId id="2147483952" r:id="rId16"/>
    <p:sldLayoutId id="214748395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www.scholarplot.com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kreibich/scholar.py" TargetMode="External"/><Relationship Id="rId4" Type="http://schemas.openxmlformats.org/officeDocument/2006/relationships/hyperlink" Target="http://www.csullender.com/scholar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as.com/en_us/insights/big-data/data-visualization.html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353" y="425885"/>
            <a:ext cx="10702447" cy="5679633"/>
          </a:xfrm>
        </p:spPr>
        <p:txBody>
          <a:bodyPr>
            <a:normAutofit/>
          </a:bodyPr>
          <a:lstStyle/>
          <a:p>
            <a:pPr algn="l"/>
            <a:r>
              <a:rPr lang="en-US" sz="5400" spc="-150" dirty="0" smtClean="0">
                <a:latin typeface="Adobe Heiti Std R" charset="-122"/>
                <a:ea typeface="Adobe Heiti Std R" charset="-122"/>
                <a:cs typeface="Adobe Heiti Std R" charset="-122"/>
              </a:rPr>
              <a:t>Data Visualization Methods</a:t>
            </a:r>
            <a:br>
              <a:rPr lang="en-US" sz="5400" spc="-150" dirty="0" smtClean="0">
                <a:latin typeface="Adobe Heiti Std R" charset="-122"/>
                <a:ea typeface="Adobe Heiti Std R" charset="-122"/>
                <a:cs typeface="Adobe Heiti Std R" charset="-122"/>
              </a:rPr>
            </a:br>
            <a:r>
              <a:rPr lang="en-US" sz="5400" spc="-150" dirty="0" smtClean="0">
                <a:latin typeface="Adobe Heiti Std R" charset="-122"/>
                <a:ea typeface="Adobe Heiti Std R" charset="-122"/>
                <a:cs typeface="Adobe Heiti Std R" charset="-122"/>
              </a:rPr>
              <a:t>for Scientific Careers</a:t>
            </a:r>
            <a:endParaRPr lang="en-US" sz="5400" spc="-15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7929" y="4149797"/>
            <a:ext cx="6829294" cy="1955721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dirty="0" smtClean="0"/>
              <a:t>Kyeongan (Karl) Kwon</a:t>
            </a:r>
          </a:p>
          <a:p>
            <a:pPr algn="ctr"/>
            <a:r>
              <a:rPr lang="en-US" dirty="0"/>
              <a:t>PhD </a:t>
            </a:r>
            <a:r>
              <a:rPr lang="en-US" dirty="0" smtClean="0"/>
              <a:t>Proposal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Advisor: Prof. </a:t>
            </a:r>
            <a:r>
              <a:rPr lang="en-US" dirty="0" err="1" smtClean="0"/>
              <a:t>Ioannis</a:t>
            </a:r>
            <a:r>
              <a:rPr lang="en-US" dirty="0" smtClean="0"/>
              <a:t> </a:t>
            </a:r>
            <a:r>
              <a:rPr lang="en-US" dirty="0" err="1" smtClean="0"/>
              <a:t>Pavlidis</a:t>
            </a:r>
            <a:endParaRPr lang="en-US" dirty="0"/>
          </a:p>
          <a:p>
            <a:pPr algn="ctr"/>
            <a:r>
              <a:rPr lang="en-US" dirty="0" smtClean="0"/>
              <a:t>Feb</a:t>
            </a:r>
            <a:r>
              <a:rPr lang="ko-KR" altLang="en-US" dirty="0" smtClean="0"/>
              <a:t> </a:t>
            </a:r>
            <a:r>
              <a:rPr lang="en-US" dirty="0" smtClean="0"/>
              <a:t>2016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65806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4868473"/>
          </a:xfrm>
        </p:spPr>
        <p:txBody>
          <a:bodyPr>
            <a:normAutofit/>
          </a:bodyPr>
          <a:lstStyle/>
          <a:p>
            <a:r>
              <a:rPr lang="en-US" dirty="0"/>
              <a:t>A curriculum vitae (CV)</a:t>
            </a:r>
          </a:p>
          <a:p>
            <a:pPr lvl="1"/>
            <a:r>
              <a:rPr lang="en-US" dirty="0"/>
              <a:t>Tend to provide great detail about academic and research experiences</a:t>
            </a:r>
          </a:p>
          <a:p>
            <a:endParaRPr lang="en-US" dirty="0" smtClean="0"/>
          </a:p>
          <a:p>
            <a:r>
              <a:rPr lang="en-US" dirty="0" smtClean="0"/>
              <a:t>Difficulty and time consuming to analyze academic CVs.</a:t>
            </a:r>
          </a:p>
          <a:p>
            <a:pPr lvl="1"/>
            <a:r>
              <a:rPr lang="en-US" dirty="0" smtClean="0"/>
              <a:t>Graduate students in search of a PhD advisor</a:t>
            </a:r>
          </a:p>
          <a:p>
            <a:pPr lvl="1"/>
            <a:r>
              <a:rPr lang="en-US" dirty="0" smtClean="0"/>
              <a:t>Aspiring faculty in search of a fitting department</a:t>
            </a:r>
          </a:p>
          <a:p>
            <a:pPr lvl="1"/>
            <a:r>
              <a:rPr lang="en-US" dirty="0" smtClean="0"/>
              <a:t>Reviewers in a funding agency accessing a proposer’s record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What methods that solve these issues.</a:t>
            </a:r>
          </a:p>
          <a:p>
            <a:pPr lvl="1"/>
            <a:r>
              <a:rPr lang="en-US" dirty="0" smtClean="0"/>
              <a:t>Data </a:t>
            </a:r>
            <a:r>
              <a:rPr lang="en-US" dirty="0" smtClean="0"/>
              <a:t>Science / Analytics / 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301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(Topic and )Purpose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best data visualizations are ones that </a:t>
            </a:r>
            <a:r>
              <a:rPr lang="en-US" i="1" dirty="0"/>
              <a:t>expose something new</a:t>
            </a:r>
            <a:r>
              <a:rPr lang="en-US" dirty="0"/>
              <a:t> about the underlying patterns and relationships contained within the data</a:t>
            </a:r>
            <a:r>
              <a:rPr lang="en-US" dirty="0" smtClean="0"/>
              <a:t>.</a:t>
            </a:r>
          </a:p>
          <a:p>
            <a:r>
              <a:rPr lang="en-US" dirty="0" smtClean="0"/>
              <a:t>Something new: Scholar Plot / Scholar Compare / Group 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529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does it work usually?</a:t>
            </a:r>
          </a:p>
          <a:p>
            <a:r>
              <a:rPr lang="en-US" dirty="0"/>
              <a:t>Understanding data sources can </a:t>
            </a:r>
            <a:r>
              <a:rPr lang="en-US" dirty="0" smtClean="0"/>
              <a:t>help.</a:t>
            </a:r>
          </a:p>
          <a:p>
            <a:r>
              <a:rPr lang="en-US" dirty="0" smtClean="0"/>
              <a:t>Where data come from</a:t>
            </a:r>
          </a:p>
          <a:p>
            <a:endParaRPr lang="en-US" dirty="0"/>
          </a:p>
          <a:p>
            <a:r>
              <a:rPr lang="en-US" dirty="0" smtClean="0"/>
              <a:t>Put successful story</a:t>
            </a:r>
          </a:p>
          <a:p>
            <a:pPr lvl="1"/>
            <a:r>
              <a:rPr lang="en-US" dirty="0" smtClean="0"/>
              <a:t>74</a:t>
            </a:r>
            <a:r>
              <a:rPr lang="en-US" dirty="0"/>
              <a:t>% improved accuracy and performance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429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 and Data retrieval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JSON </a:t>
            </a:r>
            <a:r>
              <a:rPr lang="en-US" dirty="0"/>
              <a:t>format and how to </a:t>
            </a:r>
            <a:r>
              <a:rPr lang="en-US" dirty="0" smtClean="0"/>
              <a:t>draw it </a:t>
            </a:r>
            <a:r>
              <a:rPr lang="en-US" dirty="0"/>
              <a:t>in </a:t>
            </a:r>
            <a:r>
              <a:rPr lang="en-US" dirty="0" smtClean="0"/>
              <a:t>d3</a:t>
            </a:r>
          </a:p>
          <a:p>
            <a:r>
              <a:rPr lang="en-US" dirty="0"/>
              <a:t>Scholar Python</a:t>
            </a:r>
          </a:p>
          <a:p>
            <a:r>
              <a:rPr lang="en-US" dirty="0" err="1" smtClean="0"/>
              <a:t>HtmlSQL</a:t>
            </a:r>
            <a:r>
              <a:rPr lang="en-US" dirty="0" smtClean="0"/>
              <a:t> </a:t>
            </a:r>
            <a:r>
              <a:rPr lang="en-US" dirty="0"/>
              <a:t>in </a:t>
            </a:r>
            <a:r>
              <a:rPr lang="en-US" dirty="0" smtClean="0"/>
              <a:t>PHP</a:t>
            </a:r>
            <a:endParaRPr lang="en-US" dirty="0"/>
          </a:p>
          <a:p>
            <a:r>
              <a:rPr lang="en-US" dirty="0"/>
              <a:t>Computational representation </a:t>
            </a:r>
            <a:r>
              <a:rPr lang="en-US" dirty="0" smtClean="0"/>
              <a:t>– how good/ why it is good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215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of </a:t>
            </a:r>
            <a:r>
              <a:rPr lang="en-US" dirty="0" smtClean="0"/>
              <a:t>Research,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 how people use visualizations to gain insight</a:t>
            </a:r>
          </a:p>
          <a:p>
            <a:r>
              <a:rPr lang="en-US" dirty="0" smtClean="0"/>
              <a:t>Design principles and techniques for effective visual analysis systems</a:t>
            </a:r>
          </a:p>
          <a:p>
            <a:pPr lvl="1"/>
            <a:r>
              <a:rPr lang="en-US" dirty="0" smtClean="0"/>
              <a:t>Visualizations techniques</a:t>
            </a:r>
          </a:p>
          <a:p>
            <a:pPr lvl="1"/>
            <a:r>
              <a:rPr lang="en-US" dirty="0" smtClean="0"/>
              <a:t>Visualizations tools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611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significance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Potential Significance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019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</a:t>
            </a:r>
            <a:r>
              <a:rPr lang="en-US" dirty="0" smtClean="0"/>
              <a:t>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scholar.py</a:t>
            </a:r>
            <a:r>
              <a:rPr lang="en-US" dirty="0"/>
              <a:t> </a:t>
            </a:r>
            <a:r>
              <a:rPr lang="en-US" dirty="0" smtClean="0"/>
              <a:t>- A </a:t>
            </a:r>
            <a:r>
              <a:rPr lang="en-US" dirty="0"/>
              <a:t>parser for Google Scholar, written in Python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Scholar </a:t>
            </a:r>
            <a:r>
              <a:rPr lang="en-US" dirty="0" err="1" smtClean="0"/>
              <a:t>Plot</a:t>
            </a:r>
            <a:r>
              <a:rPr lang="en-US" baseline="30000" dirty="0" err="1" smtClean="0"/>
              <a:t>R</a:t>
            </a:r>
            <a:r>
              <a:rPr lang="en-US" baseline="30000" dirty="0" smtClean="0"/>
              <a:t> - </a:t>
            </a:r>
            <a:r>
              <a:rPr lang="en-US" dirty="0"/>
              <a:t>Plot Google </a:t>
            </a:r>
            <a:r>
              <a:rPr lang="en-US" dirty="0" smtClean="0"/>
              <a:t>Scholar</a:t>
            </a:r>
            <a:br>
              <a:rPr lang="en-US" dirty="0" smtClean="0"/>
            </a:br>
            <a:r>
              <a:rPr lang="en-US" dirty="0" smtClean="0"/>
              <a:t>search </a:t>
            </a:r>
            <a:r>
              <a:rPr lang="en-US" dirty="0"/>
              <a:t>result frequency by </a:t>
            </a:r>
            <a:r>
              <a:rPr lang="en-US" dirty="0" smtClean="0"/>
              <a:t>year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260" y="2347255"/>
            <a:ext cx="6721415" cy="16540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610" y="4159045"/>
            <a:ext cx="3279065" cy="253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6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and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280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and Methodology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4"/>
          <a:stretch/>
        </p:blipFill>
        <p:spPr>
          <a:xfrm>
            <a:off x="3171092" y="2239184"/>
            <a:ext cx="8811800" cy="41006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71092" y="1869853"/>
            <a:ext cx="1575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C. Scholar Plot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25982" y="1869853"/>
            <a:ext cx="2567040" cy="2482339"/>
            <a:chOff x="835582" y="1869853"/>
            <a:chExt cx="2567040" cy="2482339"/>
          </a:xfrm>
        </p:grpSpPr>
        <p:sp>
          <p:nvSpPr>
            <p:cNvPr id="6" name="TextBox 5"/>
            <p:cNvSpPr txBox="1"/>
            <p:nvPr/>
          </p:nvSpPr>
          <p:spPr>
            <a:xfrm>
              <a:off x="835582" y="1869853"/>
              <a:ext cx="25522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A: Google Scholar Profile</a:t>
              </a:r>
            </a:p>
          </p:txBody>
        </p:sp>
        <p:pic>
          <p:nvPicPr>
            <p:cNvPr id="9" name="Content Placeholder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914" b="40439"/>
            <a:stretch/>
          </p:blipFill>
          <p:spPr>
            <a:xfrm>
              <a:off x="835582" y="2253155"/>
              <a:ext cx="2567040" cy="2099037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225982" y="4536817"/>
            <a:ext cx="2599279" cy="1803023"/>
            <a:chOff x="835582" y="4536817"/>
            <a:chExt cx="2599279" cy="1803023"/>
          </a:xfrm>
        </p:grpSpPr>
        <p:sp>
          <p:nvSpPr>
            <p:cNvPr id="7" name="TextBox 6"/>
            <p:cNvSpPr txBox="1"/>
            <p:nvPr/>
          </p:nvSpPr>
          <p:spPr>
            <a:xfrm>
              <a:off x="835582" y="4536817"/>
              <a:ext cx="2000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B: Curriculum Vitae</a:t>
              </a:r>
              <a:endParaRPr lang="en-US" dirty="0"/>
            </a:p>
          </p:txBody>
        </p:sp>
        <p:pic>
          <p:nvPicPr>
            <p:cNvPr id="10" name="Content Placeholder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552" r="74599"/>
            <a:stretch/>
          </p:blipFill>
          <p:spPr>
            <a:xfrm>
              <a:off x="835582" y="4914355"/>
              <a:ext cx="2599279" cy="14254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0075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and Methodology</a:t>
            </a: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363" y="3180702"/>
            <a:ext cx="3501984" cy="1458262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6726"/>
            <a:ext cx="12192000" cy="372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82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Data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Data </a:t>
            </a:r>
            <a:r>
              <a:rPr lang="en-US" sz="3200" dirty="0" smtClean="0"/>
              <a:t>visualization is the graphical display of abstract information for two purposes: data analysis and communication</a:t>
            </a:r>
            <a:r>
              <a:rPr lang="en-US" sz="3200" dirty="0" smtClean="0"/>
              <a:t>.</a:t>
            </a:r>
            <a:endParaRPr lang="en-US" sz="3200" dirty="0" smtClean="0"/>
          </a:p>
          <a:p>
            <a:endParaRPr lang="en-US" sz="3200" dirty="0" smtClean="0"/>
          </a:p>
          <a:p>
            <a:r>
              <a:rPr lang="en-US" sz="3200" dirty="0" smtClean="0"/>
              <a:t>Data </a:t>
            </a:r>
            <a:r>
              <a:rPr lang="en-US" sz="3200" dirty="0"/>
              <a:t>visualization is the presentation of data in a pictorial or graphical format. It enables decision makers to see analytics presented visually, so they can grasp difficult concepts or identify new </a:t>
            </a:r>
            <a:r>
              <a:rPr lang="en-US" sz="3200" dirty="0" smtClean="0"/>
              <a:t>patterns</a:t>
            </a:r>
            <a:r>
              <a:rPr lang="en-US" sz="3200" dirty="0" smtClean="0"/>
              <a:t>.</a:t>
            </a:r>
            <a:endParaRPr lang="en-US" sz="3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6581001"/>
            <a:ext cx="9774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www.interaction-design.org</a:t>
            </a:r>
            <a:r>
              <a:rPr lang="en-US" sz="1200" dirty="0"/>
              <a:t>/literature/book/the-encyclopedia-of-human-computer-interaction-2nd-ed/data-visualization-for-human-perception</a:t>
            </a:r>
          </a:p>
        </p:txBody>
      </p:sp>
    </p:spTree>
    <p:extLst>
      <p:ext uri="{BB962C8B-B14F-4D97-AF65-F5344CB8AC3E}">
        <p14:creationId xmlns:p14="http://schemas.microsoft.com/office/powerpoint/2010/main" val="269282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and Methodology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836" y="4211581"/>
            <a:ext cx="5474586" cy="24919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92" y="4211214"/>
            <a:ext cx="5475391" cy="249232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Funding results of NSF, NIH, NASA data</a:t>
            </a:r>
          </a:p>
          <a:p>
            <a:pPr lvl="1"/>
            <a:r>
              <a:rPr lang="en-US" sz="2000" dirty="0"/>
              <a:t>NSF: FY 1985 - FY 2013 (29 years, 312,311 rows, 10,769/year)</a:t>
            </a:r>
          </a:p>
          <a:p>
            <a:pPr lvl="1"/>
            <a:r>
              <a:rPr lang="en-US" sz="2000" dirty="0"/>
              <a:t>NIH: FY 2000 - FY 2013 (14 years, 777,657 rows, 55,456/year)</a:t>
            </a:r>
          </a:p>
          <a:p>
            <a:pPr lvl="1"/>
            <a:r>
              <a:rPr lang="en-US" sz="2000" dirty="0"/>
              <a:t>NASA: FY 2007 - FY 2015 (9 years, 16,670 rows, 1,852/year)</a:t>
            </a:r>
            <a:endParaRPr lang="en-US" dirty="0" smtClean="0"/>
          </a:p>
          <a:p>
            <a:r>
              <a:rPr lang="en-US" sz="2400" dirty="0" smtClean="0"/>
              <a:t>Tooltip displays</a:t>
            </a:r>
          </a:p>
          <a:p>
            <a:pPr lvl="1"/>
            <a:r>
              <a:rPr lang="en-US" sz="2000" dirty="0" smtClean="0"/>
              <a:t>Agents, Year, Award ID, Amount and Roles such as PI, Co-PI, Investigator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50676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 group feedbacks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Feedbacks from social scientists at Northwestern University.</a:t>
            </a:r>
          </a:p>
          <a:p>
            <a:r>
              <a:rPr lang="en-US" dirty="0" smtClean="0"/>
              <a:t>Added four different panel section</a:t>
            </a:r>
          </a:p>
          <a:p>
            <a:pPr lvl="1"/>
            <a:r>
              <a:rPr lang="en-US" dirty="0" smtClean="0"/>
              <a:t>Co-Authors</a:t>
            </a:r>
          </a:p>
          <a:p>
            <a:pPr lvl="1"/>
            <a:r>
              <a:rPr lang="en-US" dirty="0"/>
              <a:t>Journals Ranked by </a:t>
            </a:r>
            <a:r>
              <a:rPr lang="en-US" dirty="0" smtClean="0"/>
              <a:t>Frequency</a:t>
            </a:r>
          </a:p>
          <a:p>
            <a:pPr lvl="1"/>
            <a:r>
              <a:rPr lang="en-US" dirty="0"/>
              <a:t>Top 5 Most Cited </a:t>
            </a:r>
            <a:r>
              <a:rPr lang="en-US" dirty="0" smtClean="0"/>
              <a:t>Papers</a:t>
            </a:r>
          </a:p>
          <a:p>
            <a:pPr lvl="1"/>
            <a:r>
              <a:rPr lang="en-US" dirty="0"/>
              <a:t>Top 5 Journals by Impact Factor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991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and Methodology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Four ancillary panels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2439282"/>
            <a:ext cx="10233025" cy="3124024"/>
          </a:xfrm>
        </p:spPr>
      </p:pic>
    </p:spTree>
    <p:extLst>
      <p:ext uri="{BB962C8B-B14F-4D97-AF65-F5344CB8AC3E}">
        <p14:creationId xmlns:p14="http://schemas.microsoft.com/office/powerpoint/2010/main" val="207033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and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Vertical Distribution</a:t>
            </a:r>
          </a:p>
          <a:p>
            <a:pPr lvl="1"/>
            <a:r>
              <a:rPr lang="en-US" dirty="0" smtClean="0"/>
              <a:t>A: Some Conference and Journal Papers</a:t>
            </a:r>
          </a:p>
          <a:p>
            <a:pPr lvl="1"/>
            <a:r>
              <a:rPr lang="en-US" dirty="0" smtClean="0"/>
              <a:t>B: Focused on Conference Papers</a:t>
            </a:r>
          </a:p>
          <a:p>
            <a:pPr lvl="1"/>
            <a:r>
              <a:rPr lang="en-US" dirty="0" smtClean="0"/>
              <a:t>C: Journals and Some Patents</a:t>
            </a:r>
          </a:p>
          <a:p>
            <a:endParaRPr lang="en-US" dirty="0" smtClean="0"/>
          </a:p>
          <a:p>
            <a:r>
              <a:rPr lang="en-US" dirty="0" smtClean="0"/>
              <a:t>Why this is useful?</a:t>
            </a:r>
          </a:p>
          <a:p>
            <a:pPr lvl="1"/>
            <a:r>
              <a:rPr lang="en-US" dirty="0" smtClean="0"/>
              <a:t>You can see and tell their stories briefly.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7677304" y="1780032"/>
            <a:ext cx="3997126" cy="4311868"/>
            <a:chOff x="5507127" y="1550052"/>
            <a:chExt cx="4764119" cy="51392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7127" y="1550052"/>
              <a:ext cx="1414896" cy="462691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0089" y="1550054"/>
              <a:ext cx="1414896" cy="462691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6350" y="1550052"/>
              <a:ext cx="1414896" cy="4626912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6043289" y="6319976"/>
              <a:ext cx="3425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37076" y="6304547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398528" y="630454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28454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and 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Tooltip interacting with details</a:t>
            </a:r>
          </a:p>
          <a:p>
            <a:pPr lvl="1"/>
            <a:r>
              <a:rPr lang="en-US" dirty="0" smtClean="0"/>
              <a:t>Title, Year of Publication, Citation number, Journal  [Conference, Patent] name and Impact Factor value</a:t>
            </a:r>
          </a:p>
          <a:p>
            <a:pPr lvl="1"/>
            <a:r>
              <a:rPr lang="en-US" dirty="0" smtClean="0"/>
              <a:t>Co-Author list by order and the horizontal visual bars to tell how many times each author has been collaborated.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126" y="4001294"/>
            <a:ext cx="6909748" cy="263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7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and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Scale Views to create a standardized scale for the y-axis for comparison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71"/>
          <a:stretch/>
        </p:blipFill>
        <p:spPr>
          <a:xfrm>
            <a:off x="979321" y="3284838"/>
            <a:ext cx="4999446" cy="30671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06"/>
          <a:stretch/>
        </p:blipFill>
        <p:spPr>
          <a:xfrm>
            <a:off x="6189787" y="3284838"/>
            <a:ext cx="5015928" cy="30671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04445" y="2875928"/>
            <a:ext cx="1749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Log</a:t>
            </a:r>
            <a:r>
              <a:rPr lang="en-US" sz="2000" baseline="-25000" dirty="0" smtClean="0"/>
              <a:t>10</a:t>
            </a:r>
            <a:r>
              <a:rPr lang="en-US" sz="2000" dirty="0" smtClean="0"/>
              <a:t> (Default)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8171004" y="2875927"/>
            <a:ext cx="105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Decimal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07500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and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Publication  symbols</a:t>
            </a:r>
          </a:p>
          <a:p>
            <a:pPr lvl="1"/>
            <a:r>
              <a:rPr lang="en-US" dirty="0" smtClean="0"/>
              <a:t>Journal (A ~ r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  <a:endParaRPr lang="en-US" dirty="0" smtClean="0"/>
          </a:p>
          <a:p>
            <a:pPr lvl="1"/>
            <a:r>
              <a:rPr lang="en-US" dirty="0" smtClean="0"/>
              <a:t>Conference / Book</a:t>
            </a:r>
          </a:p>
          <a:p>
            <a:pPr lvl="1"/>
            <a:r>
              <a:rPr lang="en-US" dirty="0" smtClean="0"/>
              <a:t>Patent</a:t>
            </a:r>
          </a:p>
          <a:p>
            <a:pPr lvl="1"/>
            <a:endParaRPr lang="en-US" dirty="0" smtClean="0"/>
          </a:p>
          <a:p>
            <a:r>
              <a:rPr lang="en-US" sz="2400" dirty="0" smtClean="0"/>
              <a:t>Journal </a:t>
            </a:r>
            <a:r>
              <a:rPr lang="en-US" sz="2400" dirty="0" smtClean="0"/>
              <a:t>sizes</a:t>
            </a:r>
            <a:endParaRPr lang="en-US" sz="2400" dirty="0" smtClean="0"/>
          </a:p>
          <a:p>
            <a:pPr lvl="1"/>
            <a:r>
              <a:rPr lang="en-US" dirty="0" smtClean="0"/>
              <a:t>I</a:t>
            </a:r>
            <a:r>
              <a:rPr lang="en-US" dirty="0" smtClean="0">
                <a:solidFill>
                  <a:schemeClr val="tx1"/>
                </a:solidFill>
              </a:rPr>
              <a:t>F bracket ( IF &lt; 2) - #1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IF </a:t>
            </a:r>
            <a:r>
              <a:rPr lang="en-US" dirty="0">
                <a:solidFill>
                  <a:schemeClr val="tx1"/>
                </a:solidFill>
              </a:rPr>
              <a:t>bracket (2 ≤ IF &lt; </a:t>
            </a:r>
            <a:r>
              <a:rPr lang="en-US" dirty="0" smtClean="0">
                <a:solidFill>
                  <a:schemeClr val="tx1"/>
                </a:solidFill>
              </a:rPr>
              <a:t>4) - #2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IF </a:t>
            </a:r>
            <a:r>
              <a:rPr lang="en-US" dirty="0">
                <a:solidFill>
                  <a:schemeClr val="tx1"/>
                </a:solidFill>
              </a:rPr>
              <a:t>bracket (4 ≤ IF &lt; 16) </a:t>
            </a:r>
            <a:r>
              <a:rPr lang="en-US" dirty="0" smtClean="0">
                <a:solidFill>
                  <a:schemeClr val="tx1"/>
                </a:solidFill>
              </a:rPr>
              <a:t>- #3</a:t>
            </a:r>
            <a:endParaRPr lang="en-US" dirty="0"/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IF </a:t>
            </a:r>
            <a:r>
              <a:rPr lang="en-US" dirty="0">
                <a:solidFill>
                  <a:schemeClr val="tx1"/>
                </a:solidFill>
              </a:rPr>
              <a:t>bracket (IF ≥ 16</a:t>
            </a:r>
            <a:r>
              <a:rPr lang="en-US" dirty="0" smtClean="0">
                <a:solidFill>
                  <a:schemeClr val="tx1"/>
                </a:solidFill>
              </a:rPr>
              <a:t>) - #4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900" y="1924238"/>
            <a:ext cx="4785465" cy="207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06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800" dirty="0" smtClean="0"/>
              <a:t>Demo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hlinkClick r:id="rId3"/>
              </a:rPr>
              <a:t>Scholar Plot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026141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collection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Scholar Data</a:t>
            </a:r>
          </a:p>
          <a:p>
            <a:pPr lvl="1"/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Clean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Funding and Impact Factor Data</a:t>
            </a:r>
          </a:p>
          <a:p>
            <a:pPr lvl="1"/>
            <a:r>
              <a:rPr lang="en-US" dirty="0" smtClean="0"/>
              <a:t>Download, Search</a:t>
            </a:r>
          </a:p>
          <a:p>
            <a:pPr lvl="1"/>
            <a:r>
              <a:rPr lang="en-US" dirty="0" smtClean="0"/>
              <a:t>Extract and parse using </a:t>
            </a:r>
            <a:r>
              <a:rPr lang="en-US" dirty="0" err="1" smtClean="0"/>
              <a:t>xmlstarlet</a:t>
            </a:r>
            <a:endParaRPr lang="en-US" dirty="0" smtClean="0"/>
          </a:p>
          <a:p>
            <a:pPr lvl="1"/>
            <a:r>
              <a:rPr lang="en-US" dirty="0" smtClean="0"/>
              <a:t>Design RDMBS (MySQL)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220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collection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NSF: FY 1985 - FY 2013 (29 years, 312,311 rows, 10,769/year)</a:t>
            </a:r>
          </a:p>
          <a:p>
            <a:r>
              <a:rPr lang="en-US" dirty="0"/>
              <a:t>NIH: FY 2000 - FY 2013 (14 years, 777,657 rows, 55,456/year)</a:t>
            </a:r>
          </a:p>
          <a:p>
            <a:r>
              <a:rPr lang="en-US" dirty="0"/>
              <a:t>NASA: FY 2007 - FY 2015 (9 years, 16,670 rows, 1,852/year)</a:t>
            </a:r>
          </a:p>
          <a:p>
            <a:endParaRPr lang="en-US" dirty="0" smtClean="0"/>
          </a:p>
          <a:p>
            <a:r>
              <a:rPr lang="en-US" dirty="0" smtClean="0"/>
              <a:t>Where to download, How to clean, What to have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630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Data Visualization Matters?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Because of the way the human brain processes information, using charts or graphs to visualize large amounts of complex data is easier than poring over spreadsheets or reports. </a:t>
            </a:r>
            <a:r>
              <a:rPr lang="en-US" sz="2400" dirty="0" smtClean="0"/>
              <a:t>It is </a:t>
            </a:r>
            <a:r>
              <a:rPr lang="en-US" sz="2400" dirty="0"/>
              <a:t>a quick, easy way to convey concepts in a universal </a:t>
            </a:r>
            <a:r>
              <a:rPr lang="en-US" sz="2400" dirty="0" smtClean="0"/>
              <a:t>manner.</a:t>
            </a:r>
          </a:p>
          <a:p>
            <a:endParaRPr lang="en-US" sz="2400" dirty="0" smtClean="0"/>
          </a:p>
          <a:p>
            <a:pPr marL="238125" lvl="1" indent="-223838">
              <a:lnSpc>
                <a:spcPct val="100000"/>
              </a:lnSpc>
            </a:pPr>
            <a:r>
              <a:rPr lang="en-US" sz="2600" dirty="0" smtClean="0"/>
              <a:t>Visualization </a:t>
            </a:r>
            <a:r>
              <a:rPr lang="en-US" sz="2600" dirty="0"/>
              <a:t>makes data accessible</a:t>
            </a:r>
          </a:p>
          <a:p>
            <a:pPr marL="238125" lvl="1" indent="-223838">
              <a:lnSpc>
                <a:spcPct val="100000"/>
              </a:lnSpc>
            </a:pPr>
            <a:r>
              <a:rPr lang="en-US" sz="2600" dirty="0"/>
              <a:t>Quickly notice something out of position, patterns and pattern </a:t>
            </a:r>
            <a:r>
              <a:rPr lang="en-US" sz="2600" dirty="0" smtClean="0"/>
              <a:t>violations</a:t>
            </a:r>
            <a:endParaRPr lang="en-US" sz="2600" dirty="0"/>
          </a:p>
          <a:p>
            <a:pPr marL="238125" lvl="1" indent="-223838">
              <a:lnSpc>
                <a:spcPct val="100000"/>
              </a:lnSpc>
            </a:pPr>
            <a:r>
              <a:rPr lang="en-US" sz="2600" dirty="0"/>
              <a:t>Visualization gives faster access to actionable insights</a:t>
            </a:r>
          </a:p>
          <a:p>
            <a:pPr marL="238125" lvl="1" indent="-223838">
              <a:lnSpc>
                <a:spcPct val="100000"/>
              </a:lnSpc>
            </a:pPr>
            <a:r>
              <a:rPr lang="en-US" sz="2600" dirty="0"/>
              <a:t>Visualization allows access to huge amounts of </a:t>
            </a:r>
            <a:r>
              <a:rPr lang="en-US" sz="2600" dirty="0" smtClean="0"/>
              <a:t>data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816130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 Disambiguation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Google Scholar includes many different cases on its page of papers</a:t>
            </a:r>
          </a:p>
          <a:p>
            <a:pPr lvl="1"/>
            <a:r>
              <a:rPr lang="en-US" sz="3200" dirty="0" err="1" smtClean="0"/>
              <a:t>Ioannis</a:t>
            </a:r>
            <a:r>
              <a:rPr lang="en-US" sz="3200" dirty="0" smtClean="0"/>
              <a:t> </a:t>
            </a:r>
            <a:r>
              <a:rPr lang="en-US" sz="3200" dirty="0"/>
              <a:t>T </a:t>
            </a:r>
            <a:r>
              <a:rPr lang="en-US" sz="3200" dirty="0" err="1" smtClean="0"/>
              <a:t>Pavlidis</a:t>
            </a:r>
            <a:endParaRPr lang="en-US" sz="3200" dirty="0" smtClean="0"/>
          </a:p>
          <a:p>
            <a:pPr lvl="1"/>
            <a:r>
              <a:rPr lang="en-US" sz="3200" dirty="0" smtClean="0"/>
              <a:t>IT </a:t>
            </a:r>
            <a:r>
              <a:rPr lang="en-US" sz="3200" dirty="0" err="1" smtClean="0"/>
              <a:t>Pavlidis</a:t>
            </a:r>
            <a:endParaRPr lang="en-US" sz="3200" dirty="0" smtClean="0"/>
          </a:p>
          <a:p>
            <a:pPr lvl="1"/>
            <a:r>
              <a:rPr lang="en-US" sz="3200" dirty="0" smtClean="0"/>
              <a:t>I </a:t>
            </a:r>
            <a:r>
              <a:rPr lang="en-US" sz="3200" dirty="0" err="1" smtClean="0"/>
              <a:t>Pavlidis</a:t>
            </a:r>
            <a:endParaRPr lang="en-US" sz="3200" dirty="0" smtClean="0"/>
          </a:p>
          <a:p>
            <a:pPr lvl="1"/>
            <a:r>
              <a:rPr lang="en-US" sz="3200" dirty="0" err="1" smtClean="0"/>
              <a:t>Ioannis</a:t>
            </a:r>
            <a:r>
              <a:rPr lang="en-US" sz="3200" dirty="0" smtClean="0"/>
              <a:t> </a:t>
            </a:r>
            <a:r>
              <a:rPr lang="en-US" sz="3200" dirty="0" err="1" smtClean="0"/>
              <a:t>Pavlidis</a:t>
            </a:r>
            <a:endParaRPr lang="en-US" sz="3200" dirty="0" smtClean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56905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 Disambiguation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The algorithm applied to the system to match funding data</a:t>
            </a:r>
            <a:endParaRPr lang="en-US" sz="2000" dirty="0"/>
          </a:p>
        </p:txBody>
      </p:sp>
      <p:grpSp>
        <p:nvGrpSpPr>
          <p:cNvPr id="6" name="Group 5"/>
          <p:cNvGrpSpPr/>
          <p:nvPr/>
        </p:nvGrpSpPr>
        <p:grpSpPr>
          <a:xfrm>
            <a:off x="1710237" y="2257163"/>
            <a:ext cx="9053326" cy="4309892"/>
            <a:chOff x="1710237" y="2257163"/>
            <a:chExt cx="9053326" cy="430989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0237" y="2257163"/>
              <a:ext cx="9053326" cy="430989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222702" y="2458844"/>
              <a:ext cx="875371" cy="250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1396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030" y="1476954"/>
            <a:ext cx="8916499" cy="50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85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Relationship (ER) </a:t>
            </a:r>
            <a:r>
              <a:rPr lang="en-US" dirty="0" smtClean="0"/>
              <a:t>Diagrams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Different ER diagram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Funding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JCR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67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Usability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4885727"/>
          </a:xfrm>
        </p:spPr>
        <p:txBody>
          <a:bodyPr>
            <a:normAutofit/>
          </a:bodyPr>
          <a:lstStyle/>
          <a:p>
            <a:r>
              <a:rPr lang="en-US" sz="2000" dirty="0" smtClean="0"/>
              <a:t>Participant (</a:t>
            </a:r>
            <a:r>
              <a:rPr lang="en-US" sz="2000" i="1" dirty="0" smtClean="0"/>
              <a:t>n</a:t>
            </a:r>
            <a:r>
              <a:rPr lang="en-US" sz="2000" dirty="0" smtClean="0"/>
              <a:t>=15) including Graduate, Post Doc, and Faculty</a:t>
            </a:r>
          </a:p>
          <a:p>
            <a:r>
              <a:rPr lang="en-US" sz="2000" dirty="0" smtClean="0"/>
              <a:t>From various natural, mathematical, and social sciences.</a:t>
            </a:r>
          </a:p>
          <a:p>
            <a:r>
              <a:rPr lang="en-US" sz="2000" dirty="0" smtClean="0"/>
              <a:t>Likert scale from 1 to 5, with 1 being strongly disagree and 5 begin strongly agree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Overall, it is a user friendly tool that academic users find of interest and value.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746" y="3188223"/>
            <a:ext cx="6563519" cy="286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02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Scholar Plot, a visualization interface for academic merit</a:t>
            </a:r>
            <a:r>
              <a:rPr lang="en-US" dirty="0" smtClean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00" y="2724944"/>
            <a:ext cx="7048500" cy="2552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00" y="2536681"/>
            <a:ext cx="9939300" cy="37313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50" y="2539237"/>
            <a:ext cx="11201400" cy="36815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26" y="2376707"/>
            <a:ext cx="10902948" cy="425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38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Individual</a:t>
            </a:r>
          </a:p>
          <a:p>
            <a:pPr lvl="1"/>
            <a:r>
              <a:rPr lang="en-US" sz="2800" dirty="0" smtClean="0"/>
              <a:t>Comparison </a:t>
            </a:r>
            <a:r>
              <a:rPr lang="en-US" sz="2800" dirty="0" smtClean="0"/>
              <a:t>between two scholars regarding publications and funding</a:t>
            </a:r>
          </a:p>
          <a:p>
            <a:pPr lvl="1"/>
            <a:r>
              <a:rPr lang="en-US" sz="2800" dirty="0" smtClean="0"/>
              <a:t>More agencies if available</a:t>
            </a:r>
          </a:p>
          <a:p>
            <a:pPr lvl="1"/>
            <a:endParaRPr lang="en-US" sz="2800" dirty="0" smtClean="0"/>
          </a:p>
          <a:p>
            <a:r>
              <a:rPr lang="en-US" sz="3200" dirty="0" smtClean="0"/>
              <a:t>Group</a:t>
            </a:r>
          </a:p>
          <a:p>
            <a:pPr lvl="1"/>
            <a:r>
              <a:rPr lang="en-US" sz="2800" dirty="0"/>
              <a:t>Interested in group level such as </a:t>
            </a:r>
            <a:r>
              <a:rPr lang="en-US" sz="2800" dirty="0" smtClean="0"/>
              <a:t>department </a:t>
            </a:r>
            <a:r>
              <a:rPr lang="en-US" sz="2800" dirty="0" smtClean="0"/>
              <a:t>level</a:t>
            </a:r>
            <a:endParaRPr lang="en-US" sz="2800" dirty="0" smtClean="0"/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9028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PhD Timeline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1808522"/>
              </p:ext>
            </p:extLst>
          </p:nvPr>
        </p:nvGraphicFramePr>
        <p:xfrm>
          <a:off x="124691" y="1825625"/>
          <a:ext cx="1184563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72518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www.sas.com/en_us/insights/big-data/data-visualization.html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Related Works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github.com/ckreibich/scholar.py</a:t>
            </a:r>
            <a:endParaRPr lang="en-US" dirty="0" smtClean="0"/>
          </a:p>
          <a:p>
            <a:pPr lvl="1"/>
            <a:r>
              <a:rPr lang="en-US" dirty="0">
                <a:hlinkClick r:id="rId4"/>
              </a:rPr>
              <a:t>http://www.csullender.com/scholar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62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Committees</a:t>
            </a:r>
          </a:p>
          <a:p>
            <a:pPr lvl="1">
              <a:tabLst>
                <a:tab pos="3711575" algn="l"/>
              </a:tabLst>
            </a:pPr>
            <a:r>
              <a:rPr lang="en-US" dirty="0" smtClean="0"/>
              <a:t>Prof. Ioannis </a:t>
            </a:r>
            <a:r>
              <a:rPr lang="en-US" dirty="0" smtClean="0"/>
              <a:t>Pavlidis</a:t>
            </a:r>
            <a:r>
              <a:rPr lang="en-US" dirty="0"/>
              <a:t>	</a:t>
            </a:r>
            <a:r>
              <a:rPr lang="en-US" dirty="0" smtClean="0"/>
              <a:t>(Dept. of Computer </a:t>
            </a:r>
            <a:r>
              <a:rPr lang="en-US" dirty="0"/>
              <a:t>Science at UH</a:t>
            </a:r>
            <a:r>
              <a:rPr lang="en-US" dirty="0" smtClean="0"/>
              <a:t>) – </a:t>
            </a:r>
            <a:r>
              <a:rPr lang="en-US" dirty="0" smtClean="0"/>
              <a:t>Advisor</a:t>
            </a:r>
            <a:endParaRPr lang="en-US" dirty="0" smtClean="0"/>
          </a:p>
          <a:p>
            <a:pPr lvl="1">
              <a:tabLst>
                <a:tab pos="3711575" algn="l"/>
              </a:tabLst>
            </a:pPr>
            <a:r>
              <a:rPr lang="en-US" dirty="0" smtClean="0"/>
              <a:t>Prof. </a:t>
            </a:r>
            <a:r>
              <a:rPr lang="en-US" dirty="0"/>
              <a:t>Ricardo </a:t>
            </a:r>
            <a:r>
              <a:rPr lang="en-US" dirty="0" err="1" smtClean="0"/>
              <a:t>Vilalta</a:t>
            </a:r>
            <a:r>
              <a:rPr lang="en-US" dirty="0"/>
              <a:t>	</a:t>
            </a:r>
            <a:r>
              <a:rPr lang="en-US" dirty="0" smtClean="0"/>
              <a:t>(Dept. of Computer </a:t>
            </a:r>
            <a:r>
              <a:rPr lang="en-US" dirty="0"/>
              <a:t>Science at </a:t>
            </a:r>
            <a:r>
              <a:rPr lang="en-US" dirty="0" smtClean="0"/>
              <a:t>UH</a:t>
            </a:r>
            <a:r>
              <a:rPr lang="en-US" dirty="0" smtClean="0"/>
              <a:t>)</a:t>
            </a:r>
            <a:endParaRPr lang="en-US" dirty="0" smtClean="0"/>
          </a:p>
          <a:p>
            <a:pPr lvl="1">
              <a:tabLst>
                <a:tab pos="3711575" algn="l"/>
              </a:tabLst>
            </a:pPr>
            <a:r>
              <a:rPr lang="en-US" dirty="0" smtClean="0"/>
              <a:t>Prof. </a:t>
            </a:r>
            <a:r>
              <a:rPr lang="en-US" dirty="0" err="1"/>
              <a:t>Zhigang</a:t>
            </a:r>
            <a:r>
              <a:rPr lang="en-US" dirty="0"/>
              <a:t> </a:t>
            </a:r>
            <a:r>
              <a:rPr lang="en-US" dirty="0" smtClean="0"/>
              <a:t>Deng	(Dept. of Computer </a:t>
            </a:r>
            <a:r>
              <a:rPr lang="en-US" dirty="0"/>
              <a:t>Science at UH</a:t>
            </a:r>
            <a:r>
              <a:rPr lang="en-US" dirty="0" smtClean="0"/>
              <a:t>)</a:t>
            </a:r>
            <a:endParaRPr lang="en-US" dirty="0"/>
          </a:p>
          <a:p>
            <a:pPr lvl="1">
              <a:tabLst>
                <a:tab pos="3711575" algn="l"/>
              </a:tabLst>
            </a:pPr>
            <a:r>
              <a:rPr lang="en-US" dirty="0" smtClean="0"/>
              <a:t>Prof. </a:t>
            </a:r>
            <a:r>
              <a:rPr lang="en-US" dirty="0" err="1" smtClean="0"/>
              <a:t>Guoning</a:t>
            </a:r>
            <a:r>
              <a:rPr lang="en-US" dirty="0" smtClean="0"/>
              <a:t> </a:t>
            </a:r>
            <a:r>
              <a:rPr lang="en-US" dirty="0" smtClean="0"/>
              <a:t>Chen	(Dept. of Computer </a:t>
            </a:r>
            <a:r>
              <a:rPr lang="en-US" dirty="0" smtClean="0"/>
              <a:t>Science at UH</a:t>
            </a:r>
            <a:r>
              <a:rPr lang="en-US" dirty="0" smtClean="0"/>
              <a:t>)</a:t>
            </a:r>
            <a:endParaRPr lang="en-US" dirty="0" smtClean="0"/>
          </a:p>
          <a:p>
            <a:pPr lvl="1">
              <a:tabLst>
                <a:tab pos="3711575" algn="l"/>
              </a:tabLst>
            </a:pPr>
            <a:r>
              <a:rPr lang="en-US" dirty="0" smtClean="0"/>
              <a:t>Prof. Brian </a:t>
            </a:r>
            <a:r>
              <a:rPr lang="en-US" dirty="0" err="1" smtClean="0"/>
              <a:t>Uzzi</a:t>
            </a:r>
            <a:r>
              <a:rPr lang="en-US" dirty="0" smtClean="0"/>
              <a:t>	</a:t>
            </a:r>
            <a:r>
              <a:rPr lang="en-US" dirty="0" smtClean="0"/>
              <a:t>(Northwestern University) – External</a:t>
            </a:r>
          </a:p>
          <a:p>
            <a:endParaRPr lang="en-US" dirty="0" smtClean="0"/>
          </a:p>
          <a:p>
            <a:r>
              <a:rPr lang="en-US" dirty="0" smtClean="0"/>
              <a:t>All </a:t>
            </a:r>
            <a:r>
              <a:rPr lang="en-US" dirty="0" smtClean="0"/>
              <a:t>our CPL </a:t>
            </a:r>
            <a:r>
              <a:rPr lang="en-US" dirty="0" smtClean="0"/>
              <a:t>members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813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smtClean="0"/>
              <a:t>Visualization vs. </a:t>
            </a:r>
            <a:r>
              <a:rPr lang="en-US" dirty="0"/>
              <a:t>Infographics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t"/>
          <a:lstStyle/>
          <a:p>
            <a:pPr algn="ctr"/>
            <a:r>
              <a:rPr lang="en-US" dirty="0" smtClean="0"/>
              <a:t>Data Visualization - by software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anchor="t"/>
          <a:lstStyle/>
          <a:p>
            <a:pPr algn="ctr"/>
            <a:r>
              <a:rPr lang="en-US" dirty="0" smtClean="0"/>
              <a:t>Infographics – by hand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20775" y="2901488"/>
            <a:ext cx="5024438" cy="2891762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7436516" y="2505075"/>
            <a:ext cx="2802194" cy="368458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6457890"/>
            <a:ext cx="9026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www.tableau.com</a:t>
            </a:r>
            <a:r>
              <a:rPr lang="en-US" sz="1000" dirty="0"/>
              <a:t>/about/blog/2012/04/guest-post-future-data-visualization-16578</a:t>
            </a:r>
          </a:p>
          <a:p>
            <a:r>
              <a:rPr lang="en-US" sz="1000" dirty="0" smtClean="0"/>
              <a:t>http</a:t>
            </a:r>
            <a:r>
              <a:rPr lang="en-US" sz="1000" dirty="0"/>
              <a:t>://</a:t>
            </a:r>
            <a:r>
              <a:rPr lang="en-US" sz="1000" dirty="0" err="1"/>
              <a:t>www.heart.org</a:t>
            </a:r>
            <a:r>
              <a:rPr lang="en-US" sz="1000" dirty="0"/>
              <a:t>/HEARTORG/</a:t>
            </a:r>
            <a:r>
              <a:rPr lang="en-US" sz="1000" dirty="0" err="1"/>
              <a:t>GettingHealthy</a:t>
            </a:r>
            <a:r>
              <a:rPr lang="en-US" sz="1000" dirty="0"/>
              <a:t>/</a:t>
            </a:r>
            <a:r>
              <a:rPr lang="en-US" sz="1000" dirty="0" err="1"/>
              <a:t>HealthierKids</a:t>
            </a:r>
            <a:r>
              <a:rPr lang="en-US" sz="1000" dirty="0"/>
              <a:t>/</a:t>
            </a:r>
            <a:r>
              <a:rPr lang="en-US" sz="1000" dirty="0" err="1"/>
              <a:t>ChildhoodObesity</a:t>
            </a:r>
            <a:r>
              <a:rPr lang="en-US" sz="1000" dirty="0"/>
              <a:t>/Obesity-in-Infants-and-Preschoolers-Infographic_UCM_467593_SubHomePage.jsp</a:t>
            </a:r>
          </a:p>
        </p:txBody>
      </p:sp>
    </p:spTree>
    <p:extLst>
      <p:ext uri="{BB962C8B-B14F-4D97-AF65-F5344CB8AC3E}">
        <p14:creationId xmlns:p14="http://schemas.microsoft.com/office/powerpoint/2010/main" val="720222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11500" smtClean="0"/>
              <a:t>?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1574766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Departmental 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40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Exploration vs Explanation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 for exploration, </a:t>
            </a:r>
            <a:r>
              <a:rPr lang="en-US" dirty="0" smtClean="0"/>
              <a:t>When you </a:t>
            </a:r>
            <a:r>
              <a:rPr lang="en-US" dirty="0" smtClean="0"/>
              <a:t>don’t </a:t>
            </a:r>
            <a:r>
              <a:rPr lang="en-US" dirty="0" smtClean="0"/>
              <a:t>(yet) have a story to tell.</a:t>
            </a:r>
          </a:p>
          <a:p>
            <a:r>
              <a:rPr lang="en-US" dirty="0" smtClean="0"/>
              <a:t>Visualization for explanation, when you have a story to tell.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889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Education vs Persuasion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92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Design and Methodology</a:t>
            </a:r>
          </a:p>
          <a:p>
            <a:r>
              <a:rPr lang="en-US" dirty="0" smtClean="0"/>
              <a:t>Demo</a:t>
            </a:r>
          </a:p>
          <a:p>
            <a:r>
              <a:rPr lang="en-US" dirty="0" smtClean="0"/>
              <a:t>Research Challenges</a:t>
            </a:r>
          </a:p>
          <a:p>
            <a:pPr lvl="1"/>
            <a:r>
              <a:rPr lang="en-US" dirty="0" smtClean="0"/>
              <a:t>Different types of data, different formats, different resources</a:t>
            </a:r>
          </a:p>
          <a:p>
            <a:pPr lvl="1"/>
            <a:r>
              <a:rPr lang="en-US" dirty="0" smtClean="0"/>
              <a:t>No APIs provided (Google Scholar)</a:t>
            </a:r>
          </a:p>
          <a:p>
            <a:r>
              <a:rPr lang="en-US" dirty="0" smtClean="0"/>
              <a:t>References</a:t>
            </a:r>
          </a:p>
          <a:p>
            <a:r>
              <a:rPr lang="en-US" dirty="0" smtClean="0"/>
              <a:t>Conclusion and </a:t>
            </a:r>
            <a:r>
              <a:rPr lang="en-US" dirty="0" smtClean="0"/>
              <a:t>Future </a:t>
            </a:r>
            <a:r>
              <a:rPr lang="en-US" dirty="0" smtClean="0"/>
              <a:t>Work</a:t>
            </a:r>
          </a:p>
          <a:p>
            <a:r>
              <a:rPr lang="en-US" dirty="0" smtClean="0"/>
              <a:t>Acknowledgment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21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</a:p>
          <a:p>
            <a:r>
              <a:rPr lang="en-US" dirty="0" smtClean="0"/>
              <a:t>Prior works</a:t>
            </a:r>
          </a:p>
          <a:p>
            <a:endParaRPr lang="en-US" dirty="0" smtClean="0"/>
          </a:p>
          <a:p>
            <a:r>
              <a:rPr lang="en-US" dirty="0" smtClean="0"/>
              <a:t>What </a:t>
            </a:r>
            <a:r>
              <a:rPr lang="en-US" dirty="0"/>
              <a:t>is the </a:t>
            </a:r>
            <a:r>
              <a:rPr lang="en-US" b="1" dirty="0"/>
              <a:t>problem</a:t>
            </a:r>
            <a:r>
              <a:rPr lang="en-US" dirty="0"/>
              <a:t> </a:t>
            </a:r>
            <a:r>
              <a:rPr lang="en-US" dirty="0" smtClean="0"/>
              <a:t>I am </a:t>
            </a:r>
            <a:r>
              <a:rPr lang="en-US" dirty="0"/>
              <a:t>studying?</a:t>
            </a:r>
          </a:p>
          <a:p>
            <a:r>
              <a:rPr lang="en-US" dirty="0" smtClean="0"/>
              <a:t>Why is it </a:t>
            </a:r>
            <a:r>
              <a:rPr lang="en-US" b="1" dirty="0" smtClean="0"/>
              <a:t>important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 </a:t>
            </a:r>
            <a:r>
              <a:rPr lang="en-US" b="1" dirty="0" smtClean="0"/>
              <a:t>results</a:t>
            </a:r>
            <a:r>
              <a:rPr lang="en-US" dirty="0" smtClean="0"/>
              <a:t> have </a:t>
            </a:r>
            <a:r>
              <a:rPr lang="en-US" i="1" dirty="0" smtClean="0"/>
              <a:t>you</a:t>
            </a:r>
            <a:r>
              <a:rPr lang="en-US" dirty="0" smtClean="0"/>
              <a:t> achieved?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503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3359" y="37578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Figures: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83673" y="1579418"/>
            <a:ext cx="4512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ER diagram – reverse engineer on </a:t>
            </a:r>
            <a:r>
              <a:rPr lang="en-US" dirty="0" err="1" smtClean="0"/>
              <a:t>WorkBench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7600" y="254000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PiWiki</a:t>
            </a:r>
            <a:r>
              <a:rPr lang="en-US" dirty="0" smtClean="0"/>
              <a:t> - Log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23319" y="3595816"/>
            <a:ext cx="3876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Visualization and Quantitative</a:t>
            </a:r>
            <a:r>
              <a:rPr lang="ko-KR" altLang="en-US" dirty="0"/>
              <a:t> </a:t>
            </a:r>
            <a:r>
              <a:rPr lang="en-US" dirty="0"/>
              <a:t>Analysis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en-US" dirty="0"/>
              <a:t>for subject and academic careers.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23319" y="4928631"/>
            <a:ext cx="45216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Justification : Usefulness,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54027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19620</TotalTime>
  <Words>2378</Words>
  <Application>Microsoft Macintosh PowerPoint</Application>
  <PresentationFormat>Widescreen</PresentationFormat>
  <Paragraphs>358</Paragraphs>
  <Slides>41</Slides>
  <Notes>27</Notes>
  <HiddenSlides>11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Adobe Heiti Std R</vt:lpstr>
      <vt:lpstr>Calibri</vt:lpstr>
      <vt:lpstr>Corbel</vt:lpstr>
      <vt:lpstr>HY엽서L</vt:lpstr>
      <vt:lpstr>Arial</vt:lpstr>
      <vt:lpstr>Depth</vt:lpstr>
      <vt:lpstr>Data Visualization Methods for Scientific Careers</vt:lpstr>
      <vt:lpstr>What is Data Visualization</vt:lpstr>
      <vt:lpstr>Why Data Visualization Matters?</vt:lpstr>
      <vt:lpstr>Data Visualization vs. Infographics</vt:lpstr>
      <vt:lpstr>Exploration vs Explanation</vt:lpstr>
      <vt:lpstr>Education vs Persuasion</vt:lpstr>
      <vt:lpstr>Overview</vt:lpstr>
      <vt:lpstr>Introduction</vt:lpstr>
      <vt:lpstr>PowerPoint Presentation</vt:lpstr>
      <vt:lpstr>Introduction</vt:lpstr>
      <vt:lpstr>(Topic and )Purpose</vt:lpstr>
      <vt:lpstr>Visualization Research</vt:lpstr>
      <vt:lpstr>Data format and Data retrieval</vt:lpstr>
      <vt:lpstr>Goals of Research, Motivation</vt:lpstr>
      <vt:lpstr>Potential significance</vt:lpstr>
      <vt:lpstr>Related works</vt:lpstr>
      <vt:lpstr>Design and Methodology</vt:lpstr>
      <vt:lpstr>Design and Methodology</vt:lpstr>
      <vt:lpstr>Design and Methodology</vt:lpstr>
      <vt:lpstr>Design and Methodology</vt:lpstr>
      <vt:lpstr>Focus group feedbacks</vt:lpstr>
      <vt:lpstr>Design and Methodology</vt:lpstr>
      <vt:lpstr>Design and Methodology</vt:lpstr>
      <vt:lpstr>Design and Methodology</vt:lpstr>
      <vt:lpstr>Design and Methodology</vt:lpstr>
      <vt:lpstr>Design and Methodology</vt:lpstr>
      <vt:lpstr>PowerPoint Presentation</vt:lpstr>
      <vt:lpstr>Data collection methods</vt:lpstr>
      <vt:lpstr>Data collection methods</vt:lpstr>
      <vt:lpstr>Name Disambiguation</vt:lpstr>
      <vt:lpstr>Name Disambiguation</vt:lpstr>
      <vt:lpstr>System Architecture</vt:lpstr>
      <vt:lpstr>Entity Relationship (ER) Diagrams</vt:lpstr>
      <vt:lpstr>Usability Study</vt:lpstr>
      <vt:lpstr>Conclusion</vt:lpstr>
      <vt:lpstr>Future Work</vt:lpstr>
      <vt:lpstr>PhD Timeline</vt:lpstr>
      <vt:lpstr>References</vt:lpstr>
      <vt:lpstr>Acknowledgments</vt:lpstr>
      <vt:lpstr>Thank you!</vt:lpstr>
      <vt:lpstr>Departmental Plot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PhD Proposal</dc:title>
  <dc:creator>Kyeongan Kwon</dc:creator>
  <cp:lastModifiedBy>Kyeongan Kwon</cp:lastModifiedBy>
  <cp:revision>252</cp:revision>
  <dcterms:created xsi:type="dcterms:W3CDTF">2015-09-15T19:51:47Z</dcterms:created>
  <dcterms:modified xsi:type="dcterms:W3CDTF">2016-02-18T22:02:28Z</dcterms:modified>
</cp:coreProperties>
</file>